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9" r:id="rId2"/>
    <p:sldId id="532" r:id="rId3"/>
    <p:sldId id="582" r:id="rId4"/>
    <p:sldId id="583" r:id="rId5"/>
    <p:sldId id="585" r:id="rId6"/>
    <p:sldId id="594" r:id="rId7"/>
    <p:sldId id="584" r:id="rId8"/>
    <p:sldId id="591" r:id="rId9"/>
    <p:sldId id="550" r:id="rId10"/>
    <p:sldId id="595" r:id="rId11"/>
    <p:sldId id="593" r:id="rId12"/>
    <p:sldId id="586" r:id="rId13"/>
    <p:sldId id="587" r:id="rId14"/>
    <p:sldId id="588" r:id="rId15"/>
    <p:sldId id="589" r:id="rId16"/>
    <p:sldId id="503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99" d="100"/>
          <a:sy n="99" d="100"/>
        </p:scale>
        <p:origin x="1022" y="82"/>
      </p:cViewPr>
      <p:guideLst>
        <p:guide orient="horz" pos="2160"/>
        <p:guide pos="2880"/>
        <p:guide orient="horz"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7973B-657D-449C-BE58-B31E04F564E7}" type="doc">
      <dgm:prSet loTypeId="urn:microsoft.com/office/officeart/2005/8/layout/pyramid2" loCatId="pyramid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pPr latinLnBrk="1"/>
          <a:endParaRPr lang="ko-KR" altLang="en-US"/>
        </a:p>
      </dgm:t>
    </dgm:pt>
    <dgm:pt modelId="{27D4598F-56C5-43E9-B9EF-DEC8D2CA506F}">
      <dgm:prSet phldrT="[텍스트]" custT="1"/>
      <dgm:spPr>
        <a:solidFill>
          <a:srgbClr val="7030A0">
            <a:alpha val="90000"/>
          </a:srgbClr>
        </a:solidFill>
      </dgm:spPr>
      <dgm:t>
        <a:bodyPr/>
        <a:lstStyle/>
        <a:p>
          <a:pPr latinLnBrk="1"/>
          <a:r>
            <a:rPr lang="ko-KR" altLang="en-US" sz="2000" b="1" dirty="0" smtClean="0">
              <a:solidFill>
                <a:schemeClr val="bg1"/>
              </a:solidFill>
            </a:rPr>
            <a:t>시장개발</a:t>
          </a:r>
          <a:endParaRPr lang="en-US" altLang="ko-KR" sz="2000" b="1" dirty="0" smtClean="0">
            <a:solidFill>
              <a:schemeClr val="bg1"/>
            </a:solidFill>
          </a:endParaRPr>
        </a:p>
        <a:p>
          <a:pPr latinLnBrk="1"/>
          <a:r>
            <a:rPr lang="en-US" altLang="ko-KR" sz="1200" dirty="0" smtClean="0">
              <a:solidFill>
                <a:schemeClr val="bg1"/>
              </a:solidFill>
            </a:rPr>
            <a:t>(Market Development)</a:t>
          </a:r>
          <a:endParaRPr lang="ko-KR" altLang="en-US" sz="1200" dirty="0">
            <a:solidFill>
              <a:schemeClr val="bg1"/>
            </a:solidFill>
          </a:endParaRPr>
        </a:p>
      </dgm:t>
    </dgm:pt>
    <dgm:pt modelId="{7175F03B-61C1-43C7-BF6D-2E99B14971BA}" type="parTrans" cxnId="{E034B85F-553E-423E-A1FD-9FCE23244CC2}">
      <dgm:prSet/>
      <dgm:spPr/>
      <dgm:t>
        <a:bodyPr/>
        <a:lstStyle/>
        <a:p>
          <a:pPr latinLnBrk="1"/>
          <a:endParaRPr lang="ko-KR" altLang="en-US"/>
        </a:p>
      </dgm:t>
    </dgm:pt>
    <dgm:pt modelId="{E468F0B5-4E62-494B-9E1B-94AD42D56D6B}" type="sibTrans" cxnId="{E034B85F-553E-423E-A1FD-9FCE23244CC2}">
      <dgm:prSet/>
      <dgm:spPr/>
      <dgm:t>
        <a:bodyPr/>
        <a:lstStyle/>
        <a:p>
          <a:pPr latinLnBrk="1"/>
          <a:endParaRPr lang="ko-KR" altLang="en-US"/>
        </a:p>
      </dgm:t>
    </dgm:pt>
    <dgm:pt modelId="{5E327C22-65DC-4EF6-A7CB-B0E6A4C621DC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사업구축</a:t>
          </a:r>
          <a:endParaRPr lang="en-US" altLang="ko-KR" sz="2000" b="1" dirty="0" smtClean="0"/>
        </a:p>
        <a:p>
          <a:pPr latinLnBrk="1"/>
          <a:r>
            <a:rPr lang="en-US" altLang="ko-KR" sz="1200" dirty="0" smtClean="0"/>
            <a:t>(Business Building)</a:t>
          </a:r>
          <a:endParaRPr lang="ko-KR" altLang="en-US" sz="1200" dirty="0"/>
        </a:p>
      </dgm:t>
    </dgm:pt>
    <dgm:pt modelId="{0CBF5169-D5B1-4CD9-B87F-D5B1931D3AEE}" type="parTrans" cxnId="{84C77E24-7385-4D26-9C04-AC56E31058DE}">
      <dgm:prSet/>
      <dgm:spPr/>
      <dgm:t>
        <a:bodyPr/>
        <a:lstStyle/>
        <a:p>
          <a:pPr latinLnBrk="1"/>
          <a:endParaRPr lang="ko-KR" altLang="en-US"/>
        </a:p>
      </dgm:t>
    </dgm:pt>
    <dgm:pt modelId="{E4D3F85E-E332-4F0F-B9E2-F2E885280128}" type="sibTrans" cxnId="{84C77E24-7385-4D26-9C04-AC56E31058DE}">
      <dgm:prSet/>
      <dgm:spPr/>
      <dgm:t>
        <a:bodyPr/>
        <a:lstStyle/>
        <a:p>
          <a:pPr latinLnBrk="1"/>
          <a:endParaRPr lang="ko-KR" altLang="en-US"/>
        </a:p>
      </dgm:t>
    </dgm:pt>
    <dgm:pt modelId="{D647BAB0-64A1-48BB-A64D-F798E7DF4B19}">
      <dgm:prSet phldrT="[텍스트]" custT="1"/>
      <dgm:spPr/>
      <dgm:t>
        <a:bodyPr/>
        <a:lstStyle/>
        <a:p>
          <a:pPr latinLnBrk="1"/>
          <a:r>
            <a:rPr lang="en-US" altLang="ko-KR" sz="2000" b="1" dirty="0" smtClean="0"/>
            <a:t>R&amp;I </a:t>
          </a:r>
          <a:r>
            <a:rPr lang="ko-KR" altLang="en-US" sz="2000" b="1" dirty="0" smtClean="0"/>
            <a:t>센터</a:t>
          </a:r>
          <a:endParaRPr lang="en-US" altLang="ko-KR" sz="2000" b="1" dirty="0" smtClean="0"/>
        </a:p>
        <a:p>
          <a:pPr latinLnBrk="1"/>
          <a:r>
            <a:rPr lang="en-US" altLang="ko-KR" sz="1100" b="1" dirty="0" smtClean="0"/>
            <a:t>(</a:t>
          </a:r>
          <a:r>
            <a:rPr lang="ko-KR" altLang="en-US" sz="1100" b="1" dirty="0" smtClean="0"/>
            <a:t>역량강화</a:t>
          </a:r>
          <a:r>
            <a:rPr lang="en-US" altLang="ko-KR" sz="1100" b="1" dirty="0" smtClean="0"/>
            <a:t>)</a:t>
          </a:r>
          <a:endParaRPr lang="ko-KR" altLang="en-US" sz="1100" dirty="0"/>
        </a:p>
      </dgm:t>
    </dgm:pt>
    <dgm:pt modelId="{0F9FEBD5-2987-4314-8A79-D9A7D5E0AFC6}" type="parTrans" cxnId="{2B144B99-4815-498E-9935-B5FF0F806F82}">
      <dgm:prSet/>
      <dgm:spPr/>
      <dgm:t>
        <a:bodyPr/>
        <a:lstStyle/>
        <a:p>
          <a:pPr latinLnBrk="1"/>
          <a:endParaRPr lang="ko-KR" altLang="en-US"/>
        </a:p>
      </dgm:t>
    </dgm:pt>
    <dgm:pt modelId="{700EA80B-9EDF-4E0E-A3BA-3CC6805E3542}" type="sibTrans" cxnId="{2B144B99-4815-498E-9935-B5FF0F806F82}">
      <dgm:prSet/>
      <dgm:spPr/>
      <dgm:t>
        <a:bodyPr/>
        <a:lstStyle/>
        <a:p>
          <a:pPr latinLnBrk="1"/>
          <a:endParaRPr lang="ko-KR" altLang="en-US"/>
        </a:p>
      </dgm:t>
    </dgm:pt>
    <dgm:pt modelId="{5068D471-74F6-4A4F-810B-AF6C22702FFB}" type="pres">
      <dgm:prSet presAssocID="{7F87973B-657D-449C-BE58-B31E04F564E7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2AE4E0-4649-4DAF-B306-D3EFB24553D5}" type="pres">
      <dgm:prSet presAssocID="{7F87973B-657D-449C-BE58-B31E04F564E7}" presName="pyramid" presStyleLbl="node1" presStyleIdx="0" presStyleCnt="1"/>
      <dgm:spPr/>
    </dgm:pt>
    <dgm:pt modelId="{33329AFD-2949-4628-A8E5-197DD7653641}" type="pres">
      <dgm:prSet presAssocID="{7F87973B-657D-449C-BE58-B31E04F564E7}" presName="theList" presStyleCnt="0"/>
      <dgm:spPr/>
    </dgm:pt>
    <dgm:pt modelId="{B6ABAB38-8AD5-4E14-BCA6-ABDF727B9F9F}" type="pres">
      <dgm:prSet presAssocID="{27D4598F-56C5-43E9-B9EF-DEC8D2CA506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5E4A36-774F-4A58-B6AF-F3695DF548C9}" type="pres">
      <dgm:prSet presAssocID="{27D4598F-56C5-43E9-B9EF-DEC8D2CA506F}" presName="aSpace" presStyleCnt="0"/>
      <dgm:spPr/>
    </dgm:pt>
    <dgm:pt modelId="{5EFCE51E-6444-4A1D-B5F0-93233BAA4C14}" type="pres">
      <dgm:prSet presAssocID="{5E327C22-65DC-4EF6-A7CB-B0E6A4C621DC}" presName="aNode" presStyleLbl="fgAcc1" presStyleIdx="1" presStyleCnt="3" custLinFactY="22652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D65A7F-0F31-40EC-BDEC-9B24DDB39FBC}" type="pres">
      <dgm:prSet presAssocID="{5E327C22-65DC-4EF6-A7CB-B0E6A4C621DC}" presName="aSpace" presStyleCnt="0"/>
      <dgm:spPr/>
    </dgm:pt>
    <dgm:pt modelId="{59F62B6C-596A-4B52-BE64-BEEBA33EE970}" type="pres">
      <dgm:prSet presAssocID="{D647BAB0-64A1-48BB-A64D-F798E7DF4B19}" presName="aNode" presStyleLbl="fgAcc1" presStyleIdx="2" presStyleCnt="3" custLinFactY="32187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112EE7-7F44-4E9A-AB87-09C81288ABE2}" type="pres">
      <dgm:prSet presAssocID="{D647BAB0-64A1-48BB-A64D-F798E7DF4B19}" presName="aSpace" presStyleCnt="0"/>
      <dgm:spPr/>
    </dgm:pt>
  </dgm:ptLst>
  <dgm:cxnLst>
    <dgm:cxn modelId="{84C77E24-7385-4D26-9C04-AC56E31058DE}" srcId="{7F87973B-657D-449C-BE58-B31E04F564E7}" destId="{5E327C22-65DC-4EF6-A7CB-B0E6A4C621DC}" srcOrd="1" destOrd="0" parTransId="{0CBF5169-D5B1-4CD9-B87F-D5B1931D3AEE}" sibTransId="{E4D3F85E-E332-4F0F-B9E2-F2E885280128}"/>
    <dgm:cxn modelId="{2B144B99-4815-498E-9935-B5FF0F806F82}" srcId="{7F87973B-657D-449C-BE58-B31E04F564E7}" destId="{D647BAB0-64A1-48BB-A64D-F798E7DF4B19}" srcOrd="2" destOrd="0" parTransId="{0F9FEBD5-2987-4314-8A79-D9A7D5E0AFC6}" sibTransId="{700EA80B-9EDF-4E0E-A3BA-3CC6805E3542}"/>
    <dgm:cxn modelId="{4316E076-21CC-4228-B049-9BC8CE7D7256}" type="presOf" srcId="{7F87973B-657D-449C-BE58-B31E04F564E7}" destId="{5068D471-74F6-4A4F-810B-AF6C22702FFB}" srcOrd="0" destOrd="0" presId="urn:microsoft.com/office/officeart/2005/8/layout/pyramid2"/>
    <dgm:cxn modelId="{4786DE0E-F4A7-4505-B71A-652CF29F5EE3}" type="presOf" srcId="{5E327C22-65DC-4EF6-A7CB-B0E6A4C621DC}" destId="{5EFCE51E-6444-4A1D-B5F0-93233BAA4C14}" srcOrd="0" destOrd="0" presId="urn:microsoft.com/office/officeart/2005/8/layout/pyramid2"/>
    <dgm:cxn modelId="{FD8CFC75-7E19-418A-AC12-BC031AFB1B7C}" type="presOf" srcId="{27D4598F-56C5-43E9-B9EF-DEC8D2CA506F}" destId="{B6ABAB38-8AD5-4E14-BCA6-ABDF727B9F9F}" srcOrd="0" destOrd="0" presId="urn:microsoft.com/office/officeart/2005/8/layout/pyramid2"/>
    <dgm:cxn modelId="{827C0886-6B9A-4960-A36D-CABD6720F276}" type="presOf" srcId="{D647BAB0-64A1-48BB-A64D-F798E7DF4B19}" destId="{59F62B6C-596A-4B52-BE64-BEEBA33EE970}" srcOrd="0" destOrd="0" presId="urn:microsoft.com/office/officeart/2005/8/layout/pyramid2"/>
    <dgm:cxn modelId="{E034B85F-553E-423E-A1FD-9FCE23244CC2}" srcId="{7F87973B-657D-449C-BE58-B31E04F564E7}" destId="{27D4598F-56C5-43E9-B9EF-DEC8D2CA506F}" srcOrd="0" destOrd="0" parTransId="{7175F03B-61C1-43C7-BF6D-2E99B14971BA}" sibTransId="{E468F0B5-4E62-494B-9E1B-94AD42D56D6B}"/>
    <dgm:cxn modelId="{A746EDAB-0B91-43A3-9B3F-B5942DEBD00E}" type="presParOf" srcId="{5068D471-74F6-4A4F-810B-AF6C22702FFB}" destId="{6C2AE4E0-4649-4DAF-B306-D3EFB24553D5}" srcOrd="0" destOrd="0" presId="urn:microsoft.com/office/officeart/2005/8/layout/pyramid2"/>
    <dgm:cxn modelId="{215E579F-CC28-4199-9271-2E3C7718A5FC}" type="presParOf" srcId="{5068D471-74F6-4A4F-810B-AF6C22702FFB}" destId="{33329AFD-2949-4628-A8E5-197DD7653641}" srcOrd="1" destOrd="0" presId="urn:microsoft.com/office/officeart/2005/8/layout/pyramid2"/>
    <dgm:cxn modelId="{1666C92F-8217-41F7-9AB2-D29C83463C6A}" type="presParOf" srcId="{33329AFD-2949-4628-A8E5-197DD7653641}" destId="{B6ABAB38-8AD5-4E14-BCA6-ABDF727B9F9F}" srcOrd="0" destOrd="0" presId="urn:microsoft.com/office/officeart/2005/8/layout/pyramid2"/>
    <dgm:cxn modelId="{EA4F02B7-D77E-449D-90EA-DF29E20C3019}" type="presParOf" srcId="{33329AFD-2949-4628-A8E5-197DD7653641}" destId="{1E5E4A36-774F-4A58-B6AF-F3695DF548C9}" srcOrd="1" destOrd="0" presId="urn:microsoft.com/office/officeart/2005/8/layout/pyramid2"/>
    <dgm:cxn modelId="{2F51D241-AB21-41B6-A95A-115C9A991CDD}" type="presParOf" srcId="{33329AFD-2949-4628-A8E5-197DD7653641}" destId="{5EFCE51E-6444-4A1D-B5F0-93233BAA4C14}" srcOrd="2" destOrd="0" presId="urn:microsoft.com/office/officeart/2005/8/layout/pyramid2"/>
    <dgm:cxn modelId="{CDF82D1C-CEF6-4054-93FC-148341BF2C31}" type="presParOf" srcId="{33329AFD-2949-4628-A8E5-197DD7653641}" destId="{33D65A7F-0F31-40EC-BDEC-9B24DDB39FBC}" srcOrd="3" destOrd="0" presId="urn:microsoft.com/office/officeart/2005/8/layout/pyramid2"/>
    <dgm:cxn modelId="{693253E2-CDF2-4248-8186-19A05E70606A}" type="presParOf" srcId="{33329AFD-2949-4628-A8E5-197DD7653641}" destId="{59F62B6C-596A-4B52-BE64-BEEBA33EE970}" srcOrd="4" destOrd="0" presId="urn:microsoft.com/office/officeart/2005/8/layout/pyramid2"/>
    <dgm:cxn modelId="{C05456D3-F59A-4529-A515-A5434C40ECD6}" type="presParOf" srcId="{33329AFD-2949-4628-A8E5-197DD7653641}" destId="{44112EE7-7F44-4E9A-AB87-09C81288ABE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AE4E0-4649-4DAF-B306-D3EFB24553D5}">
      <dsp:nvSpPr>
        <dsp:cNvPr id="0" name=""/>
        <dsp:cNvSpPr/>
      </dsp:nvSpPr>
      <dsp:spPr>
        <a:xfrm>
          <a:off x="0" y="0"/>
          <a:ext cx="3429139" cy="4401511"/>
        </a:xfrm>
        <a:prstGeom prst="triangl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BAB38-8AD5-4E14-BCA6-ABDF727B9F9F}">
      <dsp:nvSpPr>
        <dsp:cNvPr id="0" name=""/>
        <dsp:cNvSpPr/>
      </dsp:nvSpPr>
      <dsp:spPr>
        <a:xfrm>
          <a:off x="1714569" y="442515"/>
          <a:ext cx="2228940" cy="1041920"/>
        </a:xfrm>
        <a:prstGeom prst="roundRect">
          <a:avLst/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bg1"/>
              </a:solidFill>
            </a:rPr>
            <a:t>시장개발</a:t>
          </a:r>
          <a:endParaRPr lang="en-US" altLang="ko-KR" sz="2000" b="1" kern="1200" dirty="0" smtClean="0">
            <a:solidFill>
              <a:schemeClr val="bg1"/>
            </a:solidFill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bg1"/>
              </a:solidFill>
            </a:rPr>
            <a:t>(Market Development)</a:t>
          </a:r>
          <a:endParaRPr lang="ko-KR" altLang="en-US" sz="1200" kern="1200" dirty="0">
            <a:solidFill>
              <a:schemeClr val="bg1"/>
            </a:solidFill>
          </a:endParaRPr>
        </a:p>
      </dsp:txBody>
      <dsp:txXfrm>
        <a:off x="1765431" y="493377"/>
        <a:ext cx="2127216" cy="940196"/>
      </dsp:txXfrm>
    </dsp:sp>
    <dsp:sp modelId="{5EFCE51E-6444-4A1D-B5F0-93233BAA4C14}">
      <dsp:nvSpPr>
        <dsp:cNvPr id="0" name=""/>
        <dsp:cNvSpPr/>
      </dsp:nvSpPr>
      <dsp:spPr>
        <a:xfrm>
          <a:off x="1714569" y="1980931"/>
          <a:ext cx="2228940" cy="10419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사업구축</a:t>
          </a:r>
          <a:endParaRPr lang="en-US" altLang="ko-KR" sz="2000" b="1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(Business Building)</a:t>
          </a:r>
          <a:endParaRPr lang="ko-KR" altLang="en-US" sz="1200" kern="1200" dirty="0"/>
        </a:p>
      </dsp:txBody>
      <dsp:txXfrm>
        <a:off x="1765431" y="2031793"/>
        <a:ext cx="2127216" cy="940196"/>
      </dsp:txXfrm>
    </dsp:sp>
    <dsp:sp modelId="{59F62B6C-596A-4B52-BE64-BEEBA33EE970}">
      <dsp:nvSpPr>
        <dsp:cNvPr id="0" name=""/>
        <dsp:cNvSpPr/>
      </dsp:nvSpPr>
      <dsp:spPr>
        <a:xfrm>
          <a:off x="1714569" y="3252438"/>
          <a:ext cx="2228940" cy="10419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/>
            <a:t>R&amp;I </a:t>
          </a:r>
          <a:r>
            <a:rPr lang="ko-KR" altLang="en-US" sz="2000" b="1" kern="1200" dirty="0" smtClean="0"/>
            <a:t>센터</a:t>
          </a:r>
          <a:endParaRPr lang="en-US" altLang="ko-KR" sz="2000" b="1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b="1" kern="1200" dirty="0" smtClean="0"/>
            <a:t>(</a:t>
          </a:r>
          <a:r>
            <a:rPr lang="ko-KR" altLang="en-US" sz="1100" b="1" kern="1200" dirty="0" smtClean="0"/>
            <a:t>역량강화</a:t>
          </a:r>
          <a:r>
            <a:rPr lang="en-US" altLang="ko-KR" sz="1100" b="1" kern="1200" dirty="0" smtClean="0"/>
            <a:t>)</a:t>
          </a:r>
          <a:endParaRPr lang="ko-KR" altLang="en-US" sz="1100" kern="1200" dirty="0"/>
        </a:p>
      </dsp:txBody>
      <dsp:txXfrm>
        <a:off x="1765431" y="3303300"/>
        <a:ext cx="2127216" cy="940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393CD-62F7-444F-ACCB-616B41432638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128ED-D12C-4F08-B7CF-07F073B693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27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F01EB-1D27-40BF-9153-43FF94CE6C3A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0BC5-8A23-4209-9BEB-03DEFEC229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33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9A1EE-4332-476C-AC08-86EC4DF081CB}" type="slidenum">
              <a:rPr lang="en-US" altLang="ko-KR" smtClean="0"/>
              <a:pPr/>
              <a:t>2</a:t>
            </a:fld>
            <a:endParaRPr lang="en-US" altLang="ko-K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24047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0BC5-8A23-4209-9BEB-03DEFEC2297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16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126BB-9B49-43AF-BE4B-4311F85A565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981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423A-D619-494B-BAA9-3BF0D4B40F47}" type="datetime1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BBAB-621D-4389-BB47-4D49B65552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AB13-E34F-4075-9183-2CC66F593D20}" type="datetime1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BBAB-621D-4389-BB47-4D49B65552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BEC8-0F35-493A-813B-5C0D616C299B}" type="datetime1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BBAB-621D-4389-BB47-4D49B65552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9144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9144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83087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-32" y="6616404"/>
            <a:ext cx="9144000" cy="158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" y="-24"/>
            <a:ext cx="9143562" cy="50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4"/>
          <p:cNvSpPr>
            <a:spLocks noChangeArrowheads="1"/>
          </p:cNvSpPr>
          <p:nvPr userDrawn="1"/>
        </p:nvSpPr>
        <p:spPr bwMode="gray">
          <a:xfrm>
            <a:off x="4368196" y="6577946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lang="en-US" altLang="ko-KR" sz="1000" dirty="0" smtClean="0">
                <a:solidFill>
                  <a:srgbClr val="000000"/>
                </a:solidFill>
              </a:rPr>
              <a:t>- </a:t>
            </a:r>
            <a:fld id="{B39BA337-EFF9-41B0-B7CC-20F134AA4E7F}" type="slidenum">
              <a:rPr lang="en-US" altLang="ko-KR" sz="10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r>
              <a:rPr lang="en-US" altLang="ko-KR" sz="1000" dirty="0" smtClean="0">
                <a:solidFill>
                  <a:srgbClr val="000000"/>
                </a:solidFill>
              </a:rPr>
              <a:t> -</a:t>
            </a:r>
            <a:endParaRPr kumimoji="0" lang="en-GB" altLang="ko-KR" sz="110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27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379D-3AC1-4446-8464-C0703A65B68C}" type="datetime1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BBAB-621D-4389-BB47-4D49B65552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01DC-5946-42EA-ADF9-54CC293720AE}" type="datetime1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BBAB-621D-4389-BB47-4D49B65552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ECC6-2D02-4E42-99BD-1554A2B10768}" type="datetime1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BBAB-621D-4389-BB47-4D49B65552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1C5-D5A1-4E7A-B119-7733B2A5B489}" type="datetime1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BBAB-621D-4389-BB47-4D49B65552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8E40-B01D-4471-826C-8DAF1B5ABFE2}" type="datetime1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BBAB-621D-4389-BB47-4D49B65552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97B8-165A-4B4A-81A0-294C76FF7C18}" type="datetime1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BBAB-621D-4389-BB47-4D49B65552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5853-08E6-47AA-A3FC-65013C1D726A}" type="datetime1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BBAB-621D-4389-BB47-4D49B65552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CEE7-FE70-4945-9E7C-4D6AC8054629}" type="datetime1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BBAB-621D-4389-BB47-4D49B65552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DA6E3-BBA7-489F-9316-58EC898A3838}" type="datetime1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EBBAB-621D-4389-BB47-4D49B65552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612775" y="3358734"/>
            <a:ext cx="79200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spcBef>
                <a:spcPct val="10000"/>
              </a:spcBef>
              <a:defRPr/>
            </a:pPr>
            <a:r>
              <a:rPr lang="ko-KR" altLang="en-US" sz="7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</a:rPr>
              <a:t>회사 소개서</a:t>
            </a:r>
            <a:endParaRPr lang="en-US" altLang="ko-KR" sz="7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맑은 고딕" panose="020B0503020000020004" pitchFamily="50" charset="-127"/>
            </a:endParaRPr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>
            <a:off x="2181226" y="5943600"/>
            <a:ext cx="59785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3186112" y="5589589"/>
            <a:ext cx="3186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ko-KR" sz="18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DeltaTech-Korea Ltd.</a:t>
            </a:r>
          </a:p>
          <a:p>
            <a:pPr algn="ctr" eaLnBrk="1" latinLnBrk="1" hangingPunct="1">
              <a:spcBef>
                <a:spcPct val="50000"/>
              </a:spcBef>
            </a:pPr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www.deltatechkorea.com/www.dtk3.com</a:t>
            </a:r>
            <a:endParaRPr lang="en-US" altLang="ko-KR" sz="12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077" name="Picture 11" descr="D:\회사일반\사진\JPG\DTK 마크(12.6)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373689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448" t="24235" r="17266" b="39343"/>
          <a:stretch>
            <a:fillRect/>
          </a:stretch>
        </p:blipFill>
        <p:spPr bwMode="auto">
          <a:xfrm>
            <a:off x="0" y="0"/>
            <a:ext cx="914501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번호 개체 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78273D-D148-43DC-90EC-F52A38E50020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3" name="모서리가 둥근 직사각형 2"/>
          <p:cNvSpPr/>
          <p:nvPr/>
        </p:nvSpPr>
        <p:spPr>
          <a:xfrm>
            <a:off x="3635896" y="1412776"/>
            <a:ext cx="1944216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서울 본부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(12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명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)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9216" y="-27383"/>
            <a:ext cx="3672408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6</a:t>
            </a:r>
            <a:r>
              <a:rPr lang="en-US" altLang="ko-KR" b="1" dirty="0" smtClean="0">
                <a:solidFill>
                  <a:schemeClr val="bg1"/>
                </a:solidFill>
              </a:rPr>
              <a:t>. Organizational Chart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891902" y="1844824"/>
            <a:ext cx="1432204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무역 파트</a:t>
            </a:r>
            <a:endParaRPr lang="en-US" altLang="ko-KR" sz="1200" b="1" dirty="0" smtClean="0">
              <a:solidFill>
                <a:schemeClr val="tx1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891902" y="2249226"/>
            <a:ext cx="1432204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지원 파트</a:t>
            </a:r>
            <a:endParaRPr lang="en-US" altLang="ko-KR" sz="1200" b="1" dirty="0" smtClean="0">
              <a:solidFill>
                <a:schemeClr val="tx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683568" y="3007416"/>
            <a:ext cx="1944216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전북지부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(3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명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)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954016" y="3429000"/>
            <a:ext cx="1432204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무역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+R&amp;I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6516216" y="2996952"/>
            <a:ext cx="1944216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스폐인 지부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(3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명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6786664" y="3418536"/>
            <a:ext cx="1432204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무역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+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창업</a:t>
            </a:r>
            <a:endParaRPr lang="en-US" altLang="ko-KR" sz="1200" b="1" dirty="0" smtClean="0">
              <a:solidFill>
                <a:schemeClr val="tx1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1475656" y="5383680"/>
            <a:ext cx="1944216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중국 지부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(2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명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)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1746104" y="5805264"/>
            <a:ext cx="1432204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무역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+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창업</a:t>
            </a:r>
            <a:endParaRPr lang="en-US" altLang="ko-KR" sz="1200" b="1" dirty="0" smtClean="0">
              <a:solidFill>
                <a:schemeClr val="tx1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652120" y="5311672"/>
            <a:ext cx="1944216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미국 지부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(2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명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)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5922568" y="5733256"/>
            <a:ext cx="1432204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무역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+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창업</a:t>
            </a:r>
            <a:endParaRPr lang="en-US" altLang="ko-KR" sz="1200" b="1" dirty="0" smtClean="0">
              <a:solidFill>
                <a:schemeClr val="tx1"/>
              </a:solidFill>
            </a:endParaRPr>
          </a:p>
        </p:txBody>
      </p:sp>
      <p:sp>
        <p:nvSpPr>
          <p:cNvPr id="2" name="아래로 구부러진 화살표 1"/>
          <p:cNvSpPr/>
          <p:nvPr/>
        </p:nvSpPr>
        <p:spPr>
          <a:xfrm rot="20319341">
            <a:off x="1826988" y="1844824"/>
            <a:ext cx="1592884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왼쪽으로 구부러진 화살표 3"/>
          <p:cNvSpPr/>
          <p:nvPr/>
        </p:nvSpPr>
        <p:spPr>
          <a:xfrm rot="19316573">
            <a:off x="6444208" y="1592796"/>
            <a:ext cx="432048" cy="12856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왼쪽으로 구부러진 화살표 36"/>
          <p:cNvSpPr/>
          <p:nvPr/>
        </p:nvSpPr>
        <p:spPr>
          <a:xfrm rot="2064324">
            <a:off x="6553627" y="3789899"/>
            <a:ext cx="432048" cy="12856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왼쪽으로 구부러진 화살표 37"/>
          <p:cNvSpPr/>
          <p:nvPr/>
        </p:nvSpPr>
        <p:spPr>
          <a:xfrm rot="8974584">
            <a:off x="2305155" y="3942299"/>
            <a:ext cx="432048" cy="12856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4"/>
          <a:stretch/>
        </p:blipFill>
        <p:spPr>
          <a:xfrm>
            <a:off x="3178308" y="3179073"/>
            <a:ext cx="3287014" cy="1447960"/>
          </a:xfrm>
          <a:prstGeom prst="rect">
            <a:avLst/>
          </a:prstGeom>
        </p:spPr>
      </p:pic>
      <p:sp>
        <p:nvSpPr>
          <p:cNvPr id="21" name="모서리가 둥근 직사각형 20"/>
          <p:cNvSpPr/>
          <p:nvPr/>
        </p:nvSpPr>
        <p:spPr>
          <a:xfrm>
            <a:off x="4105713" y="3176972"/>
            <a:ext cx="1432204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Project Lab</a:t>
            </a:r>
          </a:p>
        </p:txBody>
      </p:sp>
    </p:spTree>
    <p:extLst>
      <p:ext uri="{BB962C8B-B14F-4D97-AF65-F5344CB8AC3E}">
        <p14:creationId xmlns:p14="http://schemas.microsoft.com/office/powerpoint/2010/main" val="230925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16520"/>
            <a:ext cx="2771800" cy="43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1"/>
          <p:cNvSpPr>
            <a:spLocks noChangeArrowheads="1"/>
          </p:cNvSpPr>
          <p:nvPr/>
        </p:nvSpPr>
        <p:spPr bwMode="auto">
          <a:xfrm>
            <a:off x="1663304" y="3063042"/>
            <a:ext cx="748456" cy="22974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14400" anchor="ctr"/>
          <a:lstStyle/>
          <a:p>
            <a:pPr eaLnBrk="1" hangingPunct="1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979712" y="2140656"/>
            <a:ext cx="936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/>
              <a:t>Project Lab</a:t>
            </a:r>
          </a:p>
          <a:p>
            <a:r>
              <a:rPr lang="en-US" altLang="ko-KR" sz="1050" b="1" dirty="0" smtClean="0"/>
              <a:t>(</a:t>
            </a:r>
            <a:r>
              <a:rPr lang="ko-KR" altLang="en-US" sz="1050" b="1" dirty="0" smtClean="0"/>
              <a:t>부설연구소</a:t>
            </a:r>
            <a:r>
              <a:rPr lang="en-US" altLang="ko-KR" sz="1050" b="1" dirty="0" smtClean="0"/>
              <a:t>)</a:t>
            </a:r>
            <a:endParaRPr lang="ko-KR" altLang="en-US" sz="1050" b="1" dirty="0"/>
          </a:p>
        </p:txBody>
      </p:sp>
      <p:cxnSp>
        <p:nvCxnSpPr>
          <p:cNvPr id="14" name="직선 화살표 연결선 13"/>
          <p:cNvCxnSpPr>
            <a:stCxn id="12" idx="2"/>
          </p:cNvCxnSpPr>
          <p:nvPr/>
        </p:nvCxnSpPr>
        <p:spPr>
          <a:xfrm flipH="1">
            <a:off x="2123728" y="2556154"/>
            <a:ext cx="324036" cy="507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4"/>
          <a:stretch/>
        </p:blipFill>
        <p:spPr>
          <a:xfrm>
            <a:off x="3184578" y="908720"/>
            <a:ext cx="3287014" cy="144796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79" y="2342551"/>
            <a:ext cx="3287013" cy="146579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77" y="3782711"/>
            <a:ext cx="3287015" cy="1516686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33" y="912027"/>
            <a:ext cx="2564904" cy="192367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/>
          <a:stretch/>
        </p:blipFill>
        <p:spPr>
          <a:xfrm>
            <a:off x="6471592" y="2835705"/>
            <a:ext cx="2564903" cy="2463692"/>
          </a:xfrm>
          <a:prstGeom prst="rect">
            <a:avLst/>
          </a:prstGeom>
        </p:spPr>
      </p:pic>
      <p:sp>
        <p:nvSpPr>
          <p:cNvPr id="25" name="모서리가 둥근 직사각형 24"/>
          <p:cNvSpPr/>
          <p:nvPr/>
        </p:nvSpPr>
        <p:spPr>
          <a:xfrm>
            <a:off x="251520" y="5382269"/>
            <a:ext cx="871296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ko-KR" altLang="en-US" sz="1400" b="1" dirty="0" smtClean="0">
                <a:solidFill>
                  <a:schemeClr val="tx1"/>
                </a:solidFill>
              </a:rPr>
              <a:t> 다양한 분야의 국제기술 협력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/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공동연구 지원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en-US" altLang="ko-KR" sz="1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정부과제 수행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en-US" altLang="ko-KR" sz="1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공동과제 발굴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en-US" altLang="ko-KR" sz="1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시제품 시장검증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(POM)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설비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직사각형 1"/>
          <p:cNvSpPr>
            <a:spLocks noChangeArrowheads="1"/>
          </p:cNvSpPr>
          <p:nvPr/>
        </p:nvSpPr>
        <p:spPr bwMode="auto">
          <a:xfrm>
            <a:off x="755576" y="3487290"/>
            <a:ext cx="244400" cy="22974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14400" anchor="ctr"/>
          <a:lstStyle/>
          <a:p>
            <a:pPr eaLnBrk="1" hangingPunct="1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7504" y="3068960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dirty="0" smtClean="0"/>
              <a:t>본부</a:t>
            </a:r>
            <a:r>
              <a:rPr lang="en-US" altLang="ko-KR" sz="1050" b="1" dirty="0" smtClean="0"/>
              <a:t>(HQ)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4" y="554617"/>
            <a:ext cx="2832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□ 부설 기술연구소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015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208839" y="1069665"/>
            <a:ext cx="8741730" cy="646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67058" indent="-167058">
              <a:lnSpc>
                <a:spcPct val="120000"/>
              </a:lnSpc>
              <a:spcBef>
                <a:spcPts val="554"/>
              </a:spcBef>
              <a:buFont typeface="Arial" pitchFamily="34" charset="0"/>
              <a:buChar char="•"/>
              <a:defRPr/>
            </a:pPr>
            <a:r>
              <a:rPr lang="ko-KR" altLang="en-US" sz="1292" dirty="0" err="1">
                <a:latin typeface="+mn-ea"/>
              </a:rPr>
              <a:t>기술시장</a:t>
            </a:r>
            <a:r>
              <a:rPr lang="ko-KR" altLang="en-US" sz="1292" dirty="0">
                <a:latin typeface="+mn-ea"/>
              </a:rPr>
              <a:t> 경쟁력 조사 업무의 효율성과 객관성 유지를 위해 기술시장동향 </a:t>
            </a:r>
            <a:r>
              <a:rPr lang="en-US" altLang="ko-KR" sz="1292" dirty="0">
                <a:latin typeface="+mn-ea"/>
              </a:rPr>
              <a:t>DB </a:t>
            </a:r>
            <a:r>
              <a:rPr lang="ko-KR" altLang="en-US" sz="1292" dirty="0" err="1">
                <a:latin typeface="+mn-ea"/>
              </a:rPr>
              <a:t>구축시스템</a:t>
            </a:r>
            <a:r>
              <a:rPr lang="ko-KR" altLang="en-US" sz="1292" dirty="0">
                <a:latin typeface="+mn-ea"/>
              </a:rPr>
              <a:t> 활용</a:t>
            </a:r>
          </a:p>
          <a:p>
            <a:pPr marL="167058" indent="-167058">
              <a:lnSpc>
                <a:spcPct val="120000"/>
              </a:lnSpc>
              <a:spcBef>
                <a:spcPts val="554"/>
              </a:spcBef>
              <a:buFont typeface="Arial" pitchFamily="34" charset="0"/>
              <a:buChar char="•"/>
              <a:defRPr/>
            </a:pPr>
            <a:r>
              <a:rPr lang="ko-KR" altLang="en-US" sz="1292" dirty="0">
                <a:latin typeface="+mn-ea"/>
              </a:rPr>
              <a:t>전문기관 자료를 활용하여 </a:t>
            </a:r>
            <a:r>
              <a:rPr lang="ko-KR" altLang="en-US" sz="1292" b="1" dirty="0">
                <a:solidFill>
                  <a:srgbClr val="C00000"/>
                </a:solidFill>
                <a:latin typeface="+mn-ea"/>
              </a:rPr>
              <a:t>세계 에너지 시장의 최신 트렌드를 고려하여 전략 수립에 참고</a:t>
            </a:r>
            <a:r>
              <a:rPr lang="ko-KR" altLang="en-US" sz="1292" dirty="0">
                <a:latin typeface="+mn-ea"/>
              </a:rPr>
              <a:t>할 수 있도록 함</a:t>
            </a:r>
          </a:p>
        </p:txBody>
      </p:sp>
      <p:sp>
        <p:nvSpPr>
          <p:cNvPr id="37" name="모서리가 둥근 직사각형 36"/>
          <p:cNvSpPr/>
          <p:nvPr/>
        </p:nvSpPr>
        <p:spPr>
          <a:xfrm>
            <a:off x="530830" y="1883290"/>
            <a:ext cx="3880836" cy="1979673"/>
          </a:xfrm>
          <a:prstGeom prst="roundRect">
            <a:avLst>
              <a:gd name="adj" fmla="val 22815"/>
            </a:avLst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265" indent="-158265">
              <a:lnSpc>
                <a:spcPts val="1385"/>
              </a:lnSpc>
              <a:buFont typeface="Arial" panose="020B0604020202020204" pitchFamily="34" charset="0"/>
              <a:buChar char="•"/>
            </a:pPr>
            <a:endParaRPr lang="en-US" altLang="ko-KR" sz="1108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1663146" y="1884923"/>
            <a:ext cx="2740399" cy="697219"/>
          </a:xfrm>
          <a:prstGeom prst="roundRect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265" indent="-158265">
              <a:lnSpc>
                <a:spcPts val="1385"/>
              </a:lnSpc>
              <a:buFont typeface="Arial" panose="020B0604020202020204" pitchFamily="34" charset="0"/>
              <a:buChar char="•"/>
            </a:pPr>
            <a:endParaRPr lang="en-US" altLang="ko-KR" sz="1108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524154" y="1884922"/>
            <a:ext cx="3493905" cy="690809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265" indent="-158265">
              <a:lnSpc>
                <a:spcPts val="1385"/>
              </a:lnSpc>
              <a:buFont typeface="Arial" panose="020B0604020202020204" pitchFamily="34" charset="0"/>
              <a:buChar char="•"/>
            </a:pPr>
            <a:endParaRPr lang="en-US" altLang="ko-KR" sz="1108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521407" y="2245145"/>
            <a:ext cx="3883124" cy="354015"/>
          </a:xfrm>
          <a:prstGeom prst="roundRect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265" indent="-158265">
              <a:lnSpc>
                <a:spcPts val="1385"/>
              </a:lnSpc>
              <a:buFont typeface="Arial" panose="020B0604020202020204" pitchFamily="34" charset="0"/>
              <a:buChar char="•"/>
            </a:pPr>
            <a:endParaRPr lang="en-US" altLang="ko-KR" sz="1108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4674070" y="1876141"/>
            <a:ext cx="3894474" cy="1979673"/>
            <a:chOff x="899593" y="2132856"/>
            <a:chExt cx="3168865" cy="1846679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907260" y="2132856"/>
              <a:ext cx="3157768" cy="1846679"/>
            </a:xfrm>
            <a:prstGeom prst="roundRect">
              <a:avLst>
                <a:gd name="adj" fmla="val 22815"/>
              </a:avLst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1838643" y="2147531"/>
              <a:ext cx="2229815" cy="65038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901828" y="2147531"/>
              <a:ext cx="2842929" cy="6444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899593" y="2470401"/>
              <a:ext cx="3159630" cy="330232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532509" y="4045988"/>
            <a:ext cx="3890259" cy="1979673"/>
            <a:chOff x="899593" y="2132856"/>
            <a:chExt cx="3165435" cy="1846679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907260" y="2132856"/>
              <a:ext cx="3157768" cy="1846679"/>
            </a:xfrm>
            <a:prstGeom prst="roundRect">
              <a:avLst>
                <a:gd name="adj" fmla="val 22815"/>
              </a:avLst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8" name="모서리가 둥근 직사각형 47"/>
            <p:cNvSpPr/>
            <p:nvPr/>
          </p:nvSpPr>
          <p:spPr>
            <a:xfrm>
              <a:off x="1828605" y="2147531"/>
              <a:ext cx="2229814" cy="65038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901828" y="2147531"/>
              <a:ext cx="2842929" cy="6444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899593" y="2470401"/>
              <a:ext cx="3159630" cy="330232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4685172" y="4038836"/>
            <a:ext cx="3890259" cy="1979673"/>
            <a:chOff x="899593" y="2132856"/>
            <a:chExt cx="3165435" cy="1846679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907260" y="2132856"/>
              <a:ext cx="3157768" cy="1846679"/>
            </a:xfrm>
            <a:prstGeom prst="roundRect">
              <a:avLst>
                <a:gd name="adj" fmla="val 22815"/>
              </a:avLst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3" name="모서리가 둥근 직사각형 52"/>
            <p:cNvSpPr/>
            <p:nvPr/>
          </p:nvSpPr>
          <p:spPr>
            <a:xfrm>
              <a:off x="1828605" y="2147531"/>
              <a:ext cx="2229814" cy="65038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901828" y="2147531"/>
              <a:ext cx="2842929" cy="6444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899593" y="2470401"/>
              <a:ext cx="3159630" cy="330232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6" name="TextBox 45"/>
          <p:cNvSpPr txBox="1"/>
          <p:nvPr/>
        </p:nvSpPr>
        <p:spPr>
          <a:xfrm>
            <a:off x="4756598" y="1948870"/>
            <a:ext cx="3732018" cy="68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온라인 기술거래 </a:t>
            </a:r>
            <a:r>
              <a:rPr lang="en-US" altLang="ko-KR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1200" b="1" spc="-92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Traning</a:t>
            </a:r>
            <a:r>
              <a:rPr lang="en-US" altLang="ko-KR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Tool</a:t>
            </a:r>
          </a:p>
          <a:p>
            <a:pPr algn="ctr">
              <a:lnSpc>
                <a:spcPct val="120000"/>
              </a:lnSpc>
            </a:pPr>
            <a:r>
              <a:rPr lang="en-US" altLang="ko-KR" sz="2031" b="1" spc="-92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OneSourceForesight</a:t>
            </a:r>
            <a:endParaRPr lang="en-US" altLang="ko-KR" sz="2031" b="1" spc="-92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7" name="TextBox 45"/>
          <p:cNvSpPr txBox="1"/>
          <p:nvPr/>
        </p:nvSpPr>
        <p:spPr>
          <a:xfrm>
            <a:off x="4555456" y="2625141"/>
            <a:ext cx="1931533" cy="50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해외 기술거래</a:t>
            </a:r>
            <a:endParaRPr lang="en-US" altLang="ko-KR" sz="1108" b="1" spc="-92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>
              <a:lnSpc>
                <a:spcPct val="120000"/>
              </a:lnSpc>
            </a:pPr>
            <a:r>
              <a:rPr lang="en-US" altLang="ko-KR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Online Platform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6128" y="2674418"/>
            <a:ext cx="1813595" cy="50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해외시장조사전문기관</a:t>
            </a:r>
            <a:endParaRPr lang="en-US" altLang="ko-KR" sz="1108" b="1" spc="-92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>
              <a:lnSpc>
                <a:spcPct val="120000"/>
              </a:lnSpc>
            </a:pP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최신 시장정보 활용</a:t>
            </a:r>
            <a:endParaRPr lang="en-US" altLang="ko-KR" sz="1108" b="1" spc="-92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9" name="_x109458760" descr="EMB00000f1c02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75" y="2647093"/>
            <a:ext cx="1915550" cy="11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45"/>
          <p:cNvSpPr txBox="1"/>
          <p:nvPr/>
        </p:nvSpPr>
        <p:spPr>
          <a:xfrm>
            <a:off x="5351812" y="4195508"/>
            <a:ext cx="3409227" cy="46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해외 기업정보 탐색   </a:t>
            </a:r>
            <a:r>
              <a:rPr lang="en-US" altLang="ko-KR" sz="2031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KOMPASS</a:t>
            </a:r>
          </a:p>
        </p:txBody>
      </p:sp>
      <p:sp>
        <p:nvSpPr>
          <p:cNvPr id="62" name="TextBox 45"/>
          <p:cNvSpPr txBox="1"/>
          <p:nvPr/>
        </p:nvSpPr>
        <p:spPr>
          <a:xfrm>
            <a:off x="4694595" y="4827163"/>
            <a:ext cx="1929316" cy="50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해외 사업분야별 </a:t>
            </a:r>
            <a:endParaRPr lang="en-US" altLang="ko-KR" sz="1108" b="1" spc="-92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>
              <a:lnSpc>
                <a:spcPct val="120000"/>
              </a:lnSpc>
            </a:pP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기업 탐색과 정보수집 시 활용</a:t>
            </a:r>
            <a:endParaRPr lang="en-US" altLang="ko-KR" sz="1108" b="1" spc="-92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TextBox 45"/>
          <p:cNvSpPr txBox="1"/>
          <p:nvPr/>
        </p:nvSpPr>
        <p:spPr>
          <a:xfrm>
            <a:off x="451070" y="4864638"/>
            <a:ext cx="1813595" cy="91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해외 잠재바이어 발굴을 위해</a:t>
            </a:r>
            <a:endParaRPr lang="en-US" altLang="ko-KR" sz="1108" b="1" spc="-92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>
              <a:lnSpc>
                <a:spcPct val="120000"/>
              </a:lnSpc>
            </a:pPr>
            <a:r>
              <a:rPr lang="en-US" altLang="ko-KR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해외 기술유통채널</a:t>
            </a:r>
            <a:r>
              <a:rPr lang="en-US" altLang="ko-KR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endParaRPr lang="en-US" altLang="ko-KR" sz="1108" b="1" spc="-92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>
              <a:lnSpc>
                <a:spcPct val="120000"/>
              </a:lnSpc>
            </a:pP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구축하여 활용</a:t>
            </a:r>
            <a:endParaRPr lang="en-US" altLang="ko-KR" sz="1108" b="1" spc="-92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4" name="TextBox 45"/>
          <p:cNvSpPr txBox="1"/>
          <p:nvPr/>
        </p:nvSpPr>
        <p:spPr>
          <a:xfrm>
            <a:off x="685583" y="4195508"/>
            <a:ext cx="3554772" cy="84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기술제품 수출 연계 시스템  </a:t>
            </a:r>
            <a:r>
              <a:rPr lang="en-US" altLang="ko-KR" sz="2031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EEN / INNOGET</a:t>
            </a:r>
            <a:endParaRPr lang="en-US" altLang="ko-KR" sz="2031" b="1" spc="-92" baseline="30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5" name="_x214644984" descr="EMB00000de807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"/>
          <a:stretch>
            <a:fillRect/>
          </a:stretch>
        </p:blipFill>
        <p:spPr bwMode="auto">
          <a:xfrm>
            <a:off x="2330675" y="4809666"/>
            <a:ext cx="1841528" cy="113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_x214643224" descr="EMB00000de8073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77" y="4843158"/>
            <a:ext cx="1386474" cy="109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_x214644264" descr="EMB00000de8073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10" y="4819191"/>
            <a:ext cx="1831935" cy="111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796454" y="5814648"/>
            <a:ext cx="1899138" cy="337038"/>
          </a:xfrm>
        </p:spPr>
        <p:txBody>
          <a:bodyPr/>
          <a:lstStyle/>
          <a:p>
            <a:fld id="{6CF613A8-8E6F-4872-8CEC-A10E92D48758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70" name="TextBox 45"/>
          <p:cNvSpPr txBox="1"/>
          <p:nvPr/>
        </p:nvSpPr>
        <p:spPr>
          <a:xfrm>
            <a:off x="914045" y="1605869"/>
            <a:ext cx="3657955" cy="1029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                   </a:t>
            </a:r>
            <a:r>
              <a:rPr lang="en-US" altLang="ko-KR" sz="2031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    </a:t>
            </a:r>
          </a:p>
          <a:p>
            <a:r>
              <a:rPr lang="ko-KR" altLang="en-US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해외시장조사전문기관   </a:t>
            </a:r>
            <a:r>
              <a:rPr lang="en-US" altLang="ko-KR" sz="2031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Frost &amp; Sullivan, </a:t>
            </a:r>
          </a:p>
          <a:p>
            <a:r>
              <a:rPr lang="en-US" altLang="ko-KR" sz="2031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DataMonitor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43185" y="238493"/>
            <a:ext cx="3389915" cy="34810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sz="1662" b="1" dirty="0">
                <a:solidFill>
                  <a:schemeClr val="bg1"/>
                </a:solidFill>
              </a:rPr>
              <a:t>7</a:t>
            </a:r>
            <a:r>
              <a:rPr lang="en-US" altLang="ko-KR" sz="1662" b="1" dirty="0" smtClean="0">
                <a:solidFill>
                  <a:schemeClr val="bg1"/>
                </a:solidFill>
              </a:rPr>
              <a:t>. </a:t>
            </a:r>
            <a:r>
              <a:rPr lang="ko-KR" altLang="en-US" sz="1662" b="1" dirty="0">
                <a:solidFill>
                  <a:schemeClr val="bg1"/>
                </a:solidFill>
              </a:rPr>
              <a:t>기술시장 정보원</a:t>
            </a: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6"/>
          <a:srcRect l="9051" t="13601" r="12594" b="4500"/>
          <a:stretch/>
        </p:blipFill>
        <p:spPr>
          <a:xfrm>
            <a:off x="6493664" y="2657285"/>
            <a:ext cx="1789924" cy="11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208839" y="1069665"/>
            <a:ext cx="8741730" cy="646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67058" indent="-167058">
              <a:lnSpc>
                <a:spcPct val="120000"/>
              </a:lnSpc>
              <a:spcBef>
                <a:spcPts val="554"/>
              </a:spcBef>
              <a:buFont typeface="Arial" pitchFamily="34" charset="0"/>
              <a:buChar char="•"/>
              <a:defRPr/>
            </a:pPr>
            <a:r>
              <a:rPr lang="ko-KR" altLang="en-US" sz="1292" dirty="0" err="1">
                <a:latin typeface="+mn-ea"/>
              </a:rPr>
              <a:t>기술시장</a:t>
            </a:r>
            <a:r>
              <a:rPr lang="ko-KR" altLang="en-US" sz="1292" dirty="0">
                <a:latin typeface="+mn-ea"/>
              </a:rPr>
              <a:t> 경쟁력 조사 업무의 효율성과 객관성 유지를 위해 기술시장동향 </a:t>
            </a:r>
            <a:r>
              <a:rPr lang="en-US" altLang="ko-KR" sz="1292" dirty="0">
                <a:latin typeface="+mn-ea"/>
              </a:rPr>
              <a:t>DB </a:t>
            </a:r>
            <a:r>
              <a:rPr lang="ko-KR" altLang="en-US" sz="1292" dirty="0" err="1">
                <a:latin typeface="+mn-ea"/>
              </a:rPr>
              <a:t>구축시스템</a:t>
            </a:r>
            <a:r>
              <a:rPr lang="ko-KR" altLang="en-US" sz="1292" dirty="0">
                <a:latin typeface="+mn-ea"/>
              </a:rPr>
              <a:t> 활용</a:t>
            </a:r>
          </a:p>
          <a:p>
            <a:pPr marL="167058" indent="-167058">
              <a:lnSpc>
                <a:spcPct val="120000"/>
              </a:lnSpc>
              <a:spcBef>
                <a:spcPts val="554"/>
              </a:spcBef>
              <a:buFont typeface="Arial" pitchFamily="34" charset="0"/>
              <a:buChar char="•"/>
              <a:defRPr/>
            </a:pPr>
            <a:r>
              <a:rPr lang="ko-KR" altLang="en-US" sz="1292" dirty="0">
                <a:latin typeface="+mn-ea"/>
              </a:rPr>
              <a:t>전문기관 자료를 활용하여 </a:t>
            </a:r>
            <a:r>
              <a:rPr lang="ko-KR" altLang="en-US" sz="1292" b="1" dirty="0">
                <a:solidFill>
                  <a:srgbClr val="C00000"/>
                </a:solidFill>
                <a:latin typeface="+mn-ea"/>
              </a:rPr>
              <a:t>세계 </a:t>
            </a:r>
            <a:r>
              <a:rPr lang="ko-KR" altLang="en-US" sz="1292" b="1" dirty="0" smtClean="0">
                <a:solidFill>
                  <a:srgbClr val="C00000"/>
                </a:solidFill>
                <a:latin typeface="+mn-ea"/>
              </a:rPr>
              <a:t>시장의 </a:t>
            </a:r>
            <a:r>
              <a:rPr lang="ko-KR" altLang="en-US" sz="1292" b="1" dirty="0">
                <a:solidFill>
                  <a:srgbClr val="C00000"/>
                </a:solidFill>
                <a:latin typeface="+mn-ea"/>
              </a:rPr>
              <a:t>최신 트렌드를 고려하여 전략 수립에 참고</a:t>
            </a:r>
            <a:r>
              <a:rPr lang="ko-KR" altLang="en-US" sz="1292" dirty="0">
                <a:latin typeface="+mn-ea"/>
              </a:rPr>
              <a:t>할 수 있도록 함</a:t>
            </a: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530830" y="1898948"/>
            <a:ext cx="3880836" cy="1979673"/>
          </a:xfrm>
          <a:prstGeom prst="roundRect">
            <a:avLst>
              <a:gd name="adj" fmla="val 22815"/>
            </a:avLst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265" indent="-158265">
              <a:lnSpc>
                <a:spcPts val="1385"/>
              </a:lnSpc>
              <a:buFont typeface="Arial" panose="020B0604020202020204" pitchFamily="34" charset="0"/>
              <a:buChar char="•"/>
            </a:pPr>
            <a:endParaRPr lang="en-US" altLang="ko-KR" sz="1108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1663146" y="1900580"/>
            <a:ext cx="2740399" cy="697219"/>
          </a:xfrm>
          <a:prstGeom prst="roundRect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265" indent="-158265">
              <a:lnSpc>
                <a:spcPts val="1385"/>
              </a:lnSpc>
              <a:buFont typeface="Arial" panose="020B0604020202020204" pitchFamily="34" charset="0"/>
              <a:buChar char="•"/>
            </a:pPr>
            <a:endParaRPr lang="en-US" altLang="ko-KR" sz="1108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524154" y="1900579"/>
            <a:ext cx="3493905" cy="690809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265" indent="-158265">
              <a:lnSpc>
                <a:spcPts val="1385"/>
              </a:lnSpc>
              <a:buFont typeface="Arial" panose="020B0604020202020204" pitchFamily="34" charset="0"/>
              <a:buChar char="•"/>
            </a:pPr>
            <a:endParaRPr lang="en-US" altLang="ko-KR" sz="1108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521407" y="2260802"/>
            <a:ext cx="3883124" cy="354015"/>
          </a:xfrm>
          <a:prstGeom prst="roundRect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265" indent="-158265">
              <a:lnSpc>
                <a:spcPts val="1385"/>
              </a:lnSpc>
              <a:buFont typeface="Arial" panose="020B0604020202020204" pitchFamily="34" charset="0"/>
              <a:buChar char="•"/>
            </a:pPr>
            <a:endParaRPr lang="en-US" altLang="ko-KR" sz="1108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4" name="TextBox 45"/>
          <p:cNvSpPr txBox="1"/>
          <p:nvPr/>
        </p:nvSpPr>
        <p:spPr>
          <a:xfrm>
            <a:off x="593797" y="2041952"/>
            <a:ext cx="3740825" cy="46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국내외 융합기술</a:t>
            </a:r>
            <a:r>
              <a:rPr lang="en-US" altLang="ko-KR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시장</a:t>
            </a:r>
            <a:r>
              <a:rPr lang="en-US" altLang="ko-KR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 </a:t>
            </a:r>
            <a:r>
              <a:rPr lang="ko-KR" altLang="en-US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  </a:t>
            </a:r>
            <a:r>
              <a:rPr lang="en-US" altLang="ko-KR" sz="2031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BENIT</a:t>
            </a:r>
          </a:p>
        </p:txBody>
      </p:sp>
      <p:sp>
        <p:nvSpPr>
          <p:cNvPr id="105" name="TextBox 45"/>
          <p:cNvSpPr txBox="1"/>
          <p:nvPr/>
        </p:nvSpPr>
        <p:spPr>
          <a:xfrm>
            <a:off x="542401" y="2699178"/>
            <a:ext cx="1814453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기술시장자료</a:t>
            </a:r>
            <a:r>
              <a:rPr lang="en-US" altLang="ko-KR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약 </a:t>
            </a:r>
            <a:r>
              <a:rPr lang="en-US" altLang="ko-KR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800</a:t>
            </a: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여건 보유</a:t>
            </a:r>
            <a:r>
              <a:rPr lang="en-US" altLang="ko-KR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매년 </a:t>
            </a:r>
            <a:r>
              <a:rPr lang="en-US" altLang="ko-KR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여건 최신자료 수집</a:t>
            </a:r>
            <a:r>
              <a:rPr lang="en-US" altLang="ko-KR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기존 자료 지속적인 업데이트</a:t>
            </a:r>
            <a:r>
              <a:rPr lang="en-US" altLang="ko-KR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106" name="그룹 105"/>
          <p:cNvGrpSpPr/>
          <p:nvPr/>
        </p:nvGrpSpPr>
        <p:grpSpPr>
          <a:xfrm>
            <a:off x="4674070" y="1891798"/>
            <a:ext cx="3894474" cy="1979673"/>
            <a:chOff x="899593" y="2132856"/>
            <a:chExt cx="3168865" cy="1846679"/>
          </a:xfrm>
        </p:grpSpPr>
        <p:sp>
          <p:nvSpPr>
            <p:cNvPr id="107" name="모서리가 둥근 직사각형 106"/>
            <p:cNvSpPr/>
            <p:nvPr/>
          </p:nvSpPr>
          <p:spPr>
            <a:xfrm>
              <a:off x="907260" y="2132856"/>
              <a:ext cx="3157768" cy="1846679"/>
            </a:xfrm>
            <a:prstGeom prst="roundRect">
              <a:avLst>
                <a:gd name="adj" fmla="val 22815"/>
              </a:avLst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8" name="모서리가 둥근 직사각형 107"/>
            <p:cNvSpPr/>
            <p:nvPr/>
          </p:nvSpPr>
          <p:spPr>
            <a:xfrm>
              <a:off x="1838643" y="2147531"/>
              <a:ext cx="2229815" cy="65038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9" name="모서리가 둥근 직사각형 108"/>
            <p:cNvSpPr/>
            <p:nvPr/>
          </p:nvSpPr>
          <p:spPr>
            <a:xfrm>
              <a:off x="901828" y="2147531"/>
              <a:ext cx="2842929" cy="6444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0" name="모서리가 둥근 직사각형 109"/>
            <p:cNvSpPr/>
            <p:nvPr/>
          </p:nvSpPr>
          <p:spPr>
            <a:xfrm>
              <a:off x="899593" y="2470401"/>
              <a:ext cx="3159630" cy="330232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11" name="그룹 110"/>
          <p:cNvGrpSpPr/>
          <p:nvPr/>
        </p:nvGrpSpPr>
        <p:grpSpPr>
          <a:xfrm>
            <a:off x="532509" y="4052852"/>
            <a:ext cx="3890259" cy="1979673"/>
            <a:chOff x="899593" y="2132856"/>
            <a:chExt cx="3165435" cy="1846679"/>
          </a:xfrm>
        </p:grpSpPr>
        <p:sp>
          <p:nvSpPr>
            <p:cNvPr id="112" name="모서리가 둥근 직사각형 111"/>
            <p:cNvSpPr/>
            <p:nvPr/>
          </p:nvSpPr>
          <p:spPr>
            <a:xfrm>
              <a:off x="907260" y="2132856"/>
              <a:ext cx="3157768" cy="1846679"/>
            </a:xfrm>
            <a:prstGeom prst="roundRect">
              <a:avLst>
                <a:gd name="adj" fmla="val 22815"/>
              </a:avLst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3" name="모서리가 둥근 직사각형 112"/>
            <p:cNvSpPr/>
            <p:nvPr/>
          </p:nvSpPr>
          <p:spPr>
            <a:xfrm>
              <a:off x="1828605" y="2147531"/>
              <a:ext cx="2229814" cy="65038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4" name="모서리가 둥근 직사각형 113"/>
            <p:cNvSpPr/>
            <p:nvPr/>
          </p:nvSpPr>
          <p:spPr>
            <a:xfrm>
              <a:off x="901828" y="2147531"/>
              <a:ext cx="2842929" cy="6444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5" name="모서리가 둥근 직사각형 114"/>
            <p:cNvSpPr/>
            <p:nvPr/>
          </p:nvSpPr>
          <p:spPr>
            <a:xfrm>
              <a:off x="899593" y="2470401"/>
              <a:ext cx="3159630" cy="330232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16" name="그룹 115"/>
          <p:cNvGrpSpPr/>
          <p:nvPr/>
        </p:nvGrpSpPr>
        <p:grpSpPr>
          <a:xfrm>
            <a:off x="4685172" y="4045700"/>
            <a:ext cx="3890259" cy="1979673"/>
            <a:chOff x="899593" y="2132856"/>
            <a:chExt cx="3165435" cy="1846679"/>
          </a:xfrm>
        </p:grpSpPr>
        <p:sp>
          <p:nvSpPr>
            <p:cNvPr id="117" name="모서리가 둥근 직사각형 116"/>
            <p:cNvSpPr/>
            <p:nvPr/>
          </p:nvSpPr>
          <p:spPr>
            <a:xfrm>
              <a:off x="907260" y="2132856"/>
              <a:ext cx="3157768" cy="1846679"/>
            </a:xfrm>
            <a:prstGeom prst="roundRect">
              <a:avLst>
                <a:gd name="adj" fmla="val 22815"/>
              </a:avLst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8" name="모서리가 둥근 직사각형 117"/>
            <p:cNvSpPr/>
            <p:nvPr/>
          </p:nvSpPr>
          <p:spPr>
            <a:xfrm>
              <a:off x="1828605" y="2147531"/>
              <a:ext cx="2229814" cy="65038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9" name="모서리가 둥근 직사각형 118"/>
            <p:cNvSpPr/>
            <p:nvPr/>
          </p:nvSpPr>
          <p:spPr>
            <a:xfrm>
              <a:off x="901828" y="2147531"/>
              <a:ext cx="2842929" cy="6444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0" name="모서리가 둥근 직사각형 119"/>
            <p:cNvSpPr/>
            <p:nvPr/>
          </p:nvSpPr>
          <p:spPr>
            <a:xfrm>
              <a:off x="899593" y="2470401"/>
              <a:ext cx="3159630" cy="330232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265" indent="-158265">
                <a:lnSpc>
                  <a:spcPts val="1385"/>
                </a:lnSpc>
                <a:buFont typeface="Arial" panose="020B0604020202020204" pitchFamily="34" charset="0"/>
                <a:buChar char="•"/>
              </a:pPr>
              <a:endParaRPr lang="en-US" altLang="ko-KR" sz="1108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21" name="TextBox 45"/>
          <p:cNvSpPr txBox="1"/>
          <p:nvPr/>
        </p:nvSpPr>
        <p:spPr>
          <a:xfrm>
            <a:off x="4649572" y="2693370"/>
            <a:ext cx="1813595" cy="50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해외 </a:t>
            </a:r>
            <a:r>
              <a:rPr lang="en-US" altLang="ko-KR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Business Offer/</a:t>
            </a:r>
          </a:p>
          <a:p>
            <a:pPr algn="r">
              <a:lnSpc>
                <a:spcPct val="120000"/>
              </a:lnSpc>
            </a:pPr>
            <a:r>
              <a:rPr lang="en-US" altLang="ko-KR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Business Request </a:t>
            </a: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제공</a:t>
            </a:r>
            <a:endParaRPr lang="en-US" altLang="ko-KR" sz="1108" b="1" spc="-92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2" name="TextBox 45"/>
          <p:cNvSpPr txBox="1"/>
          <p:nvPr/>
        </p:nvSpPr>
        <p:spPr>
          <a:xfrm>
            <a:off x="4498565" y="2032873"/>
            <a:ext cx="4234134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1108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기술제품</a:t>
            </a:r>
            <a:r>
              <a:rPr lang="en-US" altLang="ko-KR" sz="1108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8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수출</a:t>
            </a:r>
            <a:r>
              <a:rPr lang="en-US" altLang="ko-KR" sz="1108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8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도입 시스템  </a:t>
            </a:r>
            <a:r>
              <a:rPr lang="en-US" altLang="ko-KR" sz="1846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DeltaTech-Korea</a:t>
            </a:r>
            <a:r>
              <a:rPr lang="en-US" altLang="ko-KR" sz="1015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15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영문</a:t>
            </a:r>
            <a:r>
              <a:rPr lang="en-US" altLang="ko-KR" sz="1015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1015" b="1" spc="-92" baseline="30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3" name="_x109459640" descr="EMB00000f1c02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47" y="2686379"/>
            <a:ext cx="1792666" cy="108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_x206799032" descr="EMB00000de80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88" y="2659238"/>
            <a:ext cx="1855910" cy="112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45"/>
          <p:cNvSpPr txBox="1"/>
          <p:nvPr/>
        </p:nvSpPr>
        <p:spPr>
          <a:xfrm>
            <a:off x="4847492" y="4214548"/>
            <a:ext cx="3833446" cy="68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웹</a:t>
            </a:r>
            <a:r>
              <a:rPr lang="en-US" altLang="ko-KR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기반 기업 해외 </a:t>
            </a:r>
            <a:r>
              <a:rPr lang="en-US" altLang="ko-KR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 </a:t>
            </a:r>
            <a:r>
              <a:rPr lang="ko-KR" altLang="en-US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마케팅 시스템   </a:t>
            </a:r>
            <a:r>
              <a:rPr lang="en-US" altLang="ko-KR" sz="2031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G2BMariler</a:t>
            </a:r>
          </a:p>
        </p:txBody>
      </p:sp>
      <p:sp>
        <p:nvSpPr>
          <p:cNvPr id="126" name="TextBox 45"/>
          <p:cNvSpPr txBox="1"/>
          <p:nvPr/>
        </p:nvSpPr>
        <p:spPr>
          <a:xfrm>
            <a:off x="5014350" y="4834028"/>
            <a:ext cx="1462316" cy="50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ko-KR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180,000</a:t>
            </a: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여건 기술정보 기업발굴</a:t>
            </a:r>
            <a:r>
              <a:rPr lang="en-US" altLang="ko-KR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관리지원</a:t>
            </a:r>
            <a:endParaRPr lang="en-US" altLang="ko-KR" sz="1108" b="1" spc="-92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7" name="Picture 5"/>
          <p:cNvPicPr>
            <a:picLocks noChangeAspect="1" noChangeArrowheads="1"/>
          </p:cNvPicPr>
          <p:nvPr/>
        </p:nvPicPr>
        <p:blipFill>
          <a:blip r:embed="rId4" cstate="print"/>
          <a:srcRect l="19613" t="20576" r="21473" b="7455"/>
          <a:stretch>
            <a:fillRect/>
          </a:stretch>
        </p:blipFill>
        <p:spPr bwMode="auto">
          <a:xfrm>
            <a:off x="6490538" y="4795133"/>
            <a:ext cx="1158192" cy="11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8" name="Picture 5"/>
          <p:cNvPicPr>
            <a:picLocks noChangeAspect="1" noChangeArrowheads="1"/>
          </p:cNvPicPr>
          <p:nvPr/>
        </p:nvPicPr>
        <p:blipFill>
          <a:blip r:embed="rId4" cstate="print"/>
          <a:srcRect l="19613" t="20576" r="21473" b="7455"/>
          <a:stretch>
            <a:fillRect/>
          </a:stretch>
        </p:blipFill>
        <p:spPr bwMode="auto">
          <a:xfrm>
            <a:off x="7194806" y="4795133"/>
            <a:ext cx="1158192" cy="11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9" name="TextBox 45"/>
          <p:cNvSpPr txBox="1"/>
          <p:nvPr/>
        </p:nvSpPr>
        <p:spPr>
          <a:xfrm>
            <a:off x="451070" y="4871503"/>
            <a:ext cx="1813595" cy="50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자체 개발 기술사업성</a:t>
            </a:r>
            <a:endParaRPr lang="en-US" altLang="ko-KR" sz="1108" b="1" spc="-92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>
              <a:lnSpc>
                <a:spcPct val="120000"/>
              </a:lnSpc>
            </a:pPr>
            <a:r>
              <a:rPr lang="ko-KR" altLang="en-US" sz="1108" b="1" spc="-92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평가시스템 보유</a:t>
            </a:r>
            <a:endParaRPr lang="en-US" altLang="ko-KR" sz="1108" b="1" spc="-92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0" name="TextBox 45"/>
          <p:cNvSpPr txBox="1"/>
          <p:nvPr/>
        </p:nvSpPr>
        <p:spPr>
          <a:xfrm>
            <a:off x="685583" y="4202372"/>
            <a:ext cx="3554772" cy="46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1200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기술사업성평가시스템  </a:t>
            </a:r>
            <a:r>
              <a:rPr lang="en-US" altLang="ko-KR" sz="2031" b="1" spc="-92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TAS</a:t>
            </a:r>
            <a:endParaRPr lang="en-US" altLang="ko-KR" sz="2031" b="1" spc="-92" baseline="30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31" name="그림 1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2562" y="4826500"/>
            <a:ext cx="1831935" cy="115183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43185" y="238493"/>
            <a:ext cx="3389915" cy="34810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sz="1662" b="1" dirty="0">
                <a:solidFill>
                  <a:schemeClr val="bg1"/>
                </a:solidFill>
              </a:rPr>
              <a:t>7</a:t>
            </a:r>
            <a:r>
              <a:rPr lang="en-US" altLang="ko-KR" sz="1662" b="1" dirty="0" smtClean="0">
                <a:solidFill>
                  <a:schemeClr val="bg1"/>
                </a:solidFill>
              </a:rPr>
              <a:t>. </a:t>
            </a:r>
            <a:r>
              <a:rPr lang="ko-KR" altLang="en-US" sz="1662" b="1" dirty="0">
                <a:solidFill>
                  <a:schemeClr val="bg1"/>
                </a:solidFill>
              </a:rPr>
              <a:t>기술시장 정보원</a:t>
            </a:r>
          </a:p>
        </p:txBody>
      </p:sp>
    </p:spTree>
    <p:extLst>
      <p:ext uri="{BB962C8B-B14F-4D97-AF65-F5344CB8AC3E}">
        <p14:creationId xmlns:p14="http://schemas.microsoft.com/office/powerpoint/2010/main" val="2630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208839" y="1069665"/>
            <a:ext cx="8741730" cy="5695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67058" indent="-167058">
              <a:lnSpc>
                <a:spcPct val="120000"/>
              </a:lnSpc>
              <a:spcBef>
                <a:spcPts val="554"/>
              </a:spcBef>
              <a:buFont typeface="Arial" pitchFamily="34" charset="0"/>
              <a:buChar char="•"/>
              <a:defRPr/>
            </a:pPr>
            <a:r>
              <a:rPr lang="ko-KR" altLang="en-US" sz="1292" dirty="0">
                <a:latin typeface="+mn-ea"/>
              </a:rPr>
              <a:t>산업통상자원부 지정 </a:t>
            </a:r>
            <a:r>
              <a:rPr lang="ko-KR" altLang="en-US" sz="1292" b="1" dirty="0">
                <a:solidFill>
                  <a:srgbClr val="C00000"/>
                </a:solidFill>
                <a:latin typeface="+mn-ea"/>
              </a:rPr>
              <a:t>사업화 전문회사</a:t>
            </a:r>
            <a:r>
              <a:rPr lang="en-US" altLang="ko-KR" sz="1292" dirty="0">
                <a:latin typeface="+mn-ea"/>
              </a:rPr>
              <a:t>, </a:t>
            </a:r>
            <a:r>
              <a:rPr lang="ko-KR" altLang="en-US" sz="1292" dirty="0">
                <a:latin typeface="+mn-ea"/>
              </a:rPr>
              <a:t>이외에도 △하이서울브랜드</a:t>
            </a:r>
            <a:r>
              <a:rPr lang="en-US" altLang="ko-KR" sz="1292" dirty="0">
                <a:latin typeface="+mn-ea"/>
              </a:rPr>
              <a:t>(BS) △</a:t>
            </a:r>
            <a:r>
              <a:rPr lang="ko-KR" altLang="en-US" sz="1292" dirty="0">
                <a:latin typeface="+mn-ea"/>
              </a:rPr>
              <a:t>기술거래기관 △</a:t>
            </a:r>
            <a:r>
              <a:rPr lang="en-US" altLang="ko-KR" sz="1292" dirty="0">
                <a:latin typeface="+mn-ea"/>
              </a:rPr>
              <a:t>BI</a:t>
            </a:r>
            <a:r>
              <a:rPr lang="ko-KR" altLang="en-US" sz="1292" dirty="0">
                <a:latin typeface="+mn-ea"/>
              </a:rPr>
              <a:t>사업화 지원기관 △기술사업화 </a:t>
            </a:r>
            <a:r>
              <a:rPr lang="ko-KR" altLang="en-US" sz="1292" dirty="0" err="1">
                <a:latin typeface="+mn-ea"/>
              </a:rPr>
              <a:t>자문단으로</a:t>
            </a:r>
            <a:r>
              <a:rPr lang="ko-KR" altLang="en-US" sz="1292" dirty="0">
                <a:latin typeface="+mn-ea"/>
              </a:rPr>
              <a:t> 지정</a:t>
            </a:r>
            <a:r>
              <a:rPr lang="en-US" altLang="ko-KR" sz="1292" dirty="0">
                <a:latin typeface="+mn-ea"/>
              </a:rPr>
              <a:t>/</a:t>
            </a:r>
            <a:r>
              <a:rPr lang="ko-KR" altLang="en-US" sz="1292" dirty="0">
                <a:latin typeface="+mn-ea"/>
              </a:rPr>
              <a:t>위촉됨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04375" y="2007351"/>
            <a:ext cx="8684648" cy="3938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20" y="2765574"/>
            <a:ext cx="2201785" cy="3112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41" y="2776214"/>
            <a:ext cx="2201785" cy="3112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1" y="2188777"/>
            <a:ext cx="2075687" cy="3112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2" descr="C:\Users\dtk\Desktop\사업화 전문회사 지정서_델타텍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96" y="2188980"/>
            <a:ext cx="2221886" cy="31034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13" y="2188777"/>
            <a:ext cx="2200142" cy="3112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43185" y="238493"/>
            <a:ext cx="3389915" cy="34810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sz="1662" b="1" dirty="0">
                <a:solidFill>
                  <a:schemeClr val="bg1"/>
                </a:solidFill>
              </a:rPr>
              <a:t>8</a:t>
            </a:r>
            <a:r>
              <a:rPr lang="en-US" altLang="ko-KR" sz="1662" b="1" dirty="0" smtClean="0">
                <a:solidFill>
                  <a:schemeClr val="bg1"/>
                </a:solidFill>
              </a:rPr>
              <a:t>. </a:t>
            </a:r>
            <a:r>
              <a:rPr lang="ko-KR" altLang="en-US" sz="1662" b="1" dirty="0">
                <a:solidFill>
                  <a:schemeClr val="bg1"/>
                </a:solidFill>
              </a:rPr>
              <a:t>인증 실적</a:t>
            </a:r>
          </a:p>
        </p:txBody>
      </p:sp>
    </p:spTree>
    <p:extLst>
      <p:ext uri="{BB962C8B-B14F-4D97-AF65-F5344CB8AC3E}">
        <p14:creationId xmlns:p14="http://schemas.microsoft.com/office/powerpoint/2010/main" val="42545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표 30"/>
          <p:cNvGraphicFramePr>
            <a:graphicFrameLocks noGrp="1"/>
          </p:cNvGraphicFramePr>
          <p:nvPr>
            <p:extLst/>
          </p:nvPr>
        </p:nvGraphicFramePr>
        <p:xfrm>
          <a:off x="1873817" y="1321998"/>
          <a:ext cx="6486882" cy="136958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87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5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dirty="0">
                          <a:effectLst/>
                          <a:latin typeface="+mn-ea"/>
                          <a:ea typeface="+mn-ea"/>
                        </a:rPr>
                        <a:t>성명</a:t>
                      </a:r>
                      <a:endParaRPr lang="ko-KR" altLang="en-US" sz="800" b="1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6530" marB="1653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이승호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6530" marB="1653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소속</a:t>
                      </a:r>
                    </a:p>
                  </a:txBody>
                  <a:tcPr marL="17907" marR="17907" marT="16530" marB="1653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㈜</a:t>
                      </a:r>
                      <a:r>
                        <a:rPr lang="ko-KR" altLang="en-US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델타텍코리아</a:t>
                      </a:r>
                      <a:endParaRPr lang="en-US" altLang="ko-KR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6530" marB="1653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</a:p>
                  </a:txBody>
                  <a:tcPr marL="17907" marR="17907" marT="16530" marB="1653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英 </a:t>
                      </a:r>
                      <a:r>
                        <a:rPr lang="en-US" altLang="ko-KR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Ulster</a:t>
                      </a:r>
                      <a:r>
                        <a:rPr lang="ko-KR" altLang="en-US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대학원 </a:t>
                      </a:r>
                      <a:endParaRPr lang="en-US" altLang="ko-KR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MBA(EU Biz)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PGD</a:t>
                      </a:r>
                      <a:r>
                        <a:rPr lang="en-US" altLang="ko-KR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(</a:t>
                      </a:r>
                      <a:r>
                        <a:rPr lang="ko-KR" altLang="en-US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기술마케팅</a:t>
                      </a:r>
                      <a:r>
                        <a:rPr lang="en-US" altLang="ko-KR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6530" marB="1653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직위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6530" marB="1653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대표이사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6530" marB="1653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dirty="0">
                          <a:effectLst/>
                          <a:latin typeface="+mn-ea"/>
                          <a:ea typeface="+mn-ea"/>
                        </a:rPr>
                        <a:t>해당분야 근무경력</a:t>
                      </a:r>
                      <a:endParaRPr lang="ko-KR" altLang="en-US" sz="800" b="1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6530" marB="1653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6530" marB="1653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자 격 증</a:t>
                      </a:r>
                      <a:endParaRPr lang="en-US" altLang="ko-KR" sz="800" b="1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6530" marB="1653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기술거래사</a:t>
                      </a: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기술평가사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6530" marB="1653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2" cstate="print"/>
          <a:srcRect b="9618"/>
          <a:stretch/>
        </p:blipFill>
        <p:spPr>
          <a:xfrm>
            <a:off x="783303" y="1321998"/>
            <a:ext cx="1031430" cy="1245137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251937"/>
              </p:ext>
            </p:extLst>
          </p:nvPr>
        </p:nvGraphicFramePr>
        <p:xfrm>
          <a:off x="789022" y="2606635"/>
          <a:ext cx="7571676" cy="2668286"/>
        </p:xfrm>
        <a:graphic>
          <a:graphicData uri="http://schemas.openxmlformats.org/drawingml/2006/table">
            <a:tbl>
              <a:tblPr/>
              <a:tblGrid>
                <a:gridCol w="2860053">
                  <a:extLst>
                    <a:ext uri="{9D8B030D-6E8A-4147-A177-3AD203B41FA5}">
                      <a16:colId xmlns:a16="http://schemas.microsoft.com/office/drawing/2014/main" val="1031219265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1208346881"/>
                    </a:ext>
                  </a:extLst>
                </a:gridCol>
                <a:gridCol w="1082786">
                  <a:extLst>
                    <a:ext uri="{9D8B030D-6E8A-4147-A177-3AD203B41FA5}">
                      <a16:colId xmlns:a16="http://schemas.microsoft.com/office/drawing/2014/main" val="3191138441"/>
                    </a:ext>
                  </a:extLst>
                </a:gridCol>
                <a:gridCol w="2222068">
                  <a:extLst>
                    <a:ext uri="{9D8B030D-6E8A-4147-A177-3AD203B41FA5}">
                      <a16:colId xmlns:a16="http://schemas.microsoft.com/office/drawing/2014/main" val="1577479737"/>
                    </a:ext>
                  </a:extLst>
                </a:gridCol>
              </a:tblGrid>
              <a:tr h="2912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경력</a:t>
                      </a: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기간</a:t>
                      </a: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직책</a:t>
                      </a: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349460"/>
                  </a:ext>
                </a:extLst>
              </a:tr>
              <a:tr h="291266"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한국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BI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기술사업화협회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(KABIT)</a:t>
                      </a: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2017 ~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현재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이사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비상근</a:t>
                      </a: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191457"/>
                  </a:ext>
                </a:extLst>
              </a:tr>
              <a:tr h="291266"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한국기술거래사회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(KATTA)</a:t>
                      </a: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2019</a:t>
                      </a:r>
                      <a:r>
                        <a:rPr lang="en-US" sz="11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~ </a:t>
                      </a:r>
                      <a:r>
                        <a:rPr lang="ko-KR" altLang="en-US" sz="11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현재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부회장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비상근</a:t>
                      </a: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815724"/>
                  </a:ext>
                </a:extLst>
              </a:tr>
              <a:tr h="291266"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한국기술거래기관협회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現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KABIT)</a:t>
                      </a: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2015~2017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회장</a:t>
                      </a: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겸임</a:t>
                      </a: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561821"/>
                  </a:ext>
                </a:extLst>
              </a:tr>
              <a:tr h="291266"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ASTP-PROTON (EU TLO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협회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2015 ~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현재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회원</a:t>
                      </a: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235436"/>
                  </a:ext>
                </a:extLst>
              </a:tr>
              <a:tr h="291266">
                <a:tc>
                  <a:txBody>
                    <a:bodyPr/>
                    <a:lstStyle/>
                    <a:p>
                      <a:pPr marL="63500" marR="6350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TII (EU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혁신자문회사 협회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2016 ~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현재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회원</a:t>
                      </a: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TII-Korea</a:t>
                      </a:r>
                      <a:r>
                        <a:rPr lang="en-US" altLang="ko-KR" sz="11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사무소장</a:t>
                      </a: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004159"/>
                  </a:ext>
                </a:extLst>
              </a:tr>
              <a:tr h="291266"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㈜패턴트뱅크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1999 ~ 2000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이사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IP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라이선싱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76014"/>
                  </a:ext>
                </a:extLst>
              </a:tr>
              <a:tr h="291266"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 smtClean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 smtClean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</a:t>
                      </a:r>
                      <a:r>
                        <a:rPr lang="en-US" altLang="ko-KR" sz="1100" b="1" kern="0" spc="0" dirty="0" smtClean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 smtClean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한국무역협회</a:t>
                      </a:r>
                      <a:endParaRPr lang="ko-KR" altLang="en-US" sz="1100" b="1" kern="0" spc="0" dirty="0">
                        <a:solidFill>
                          <a:srgbClr val="00B05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1989 ~ 1998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상담역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바이어 상담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773184"/>
                  </a:ext>
                </a:extLst>
              </a:tr>
              <a:tr h="336282">
                <a:tc>
                  <a:txBody>
                    <a:bodyPr/>
                    <a:lstStyle/>
                    <a:p>
                      <a:pPr marL="63500" marR="6350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1" kern="0" spc="0" dirty="0" smtClean="0">
                          <a:solidFill>
                            <a:srgbClr val="009242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한국전력공사</a:t>
                      </a: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1988</a:t>
                      </a:r>
                      <a:r>
                        <a:rPr lang="en-US" sz="11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~ 1989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직원</a:t>
                      </a: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583" marR="10583" marT="10583" marB="1058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45117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3185" y="238493"/>
            <a:ext cx="3389915" cy="34810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sz="1662" b="1" dirty="0">
                <a:solidFill>
                  <a:schemeClr val="bg1"/>
                </a:solidFill>
              </a:rPr>
              <a:t>9</a:t>
            </a:r>
            <a:r>
              <a:rPr lang="en-US" altLang="ko-KR" sz="1662" b="1" dirty="0" smtClean="0">
                <a:solidFill>
                  <a:schemeClr val="bg1"/>
                </a:solidFill>
              </a:rPr>
              <a:t>. </a:t>
            </a:r>
            <a:r>
              <a:rPr lang="ko-KR" altLang="en-US" sz="1662" b="1" dirty="0">
                <a:solidFill>
                  <a:schemeClr val="bg1"/>
                </a:solidFill>
              </a:rPr>
              <a:t>대표이사 약력</a:t>
            </a:r>
          </a:p>
        </p:txBody>
      </p:sp>
    </p:spTree>
    <p:extLst>
      <p:ext uri="{BB962C8B-B14F-4D97-AF65-F5344CB8AC3E}">
        <p14:creationId xmlns:p14="http://schemas.microsoft.com/office/powerpoint/2010/main" val="14633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869485" y="1340768"/>
            <a:ext cx="51860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1790700" algn="l"/>
              </a:tabLst>
              <a:defRPr/>
            </a:pPr>
            <a:r>
              <a:rPr kumimoji="0" lang="en-US" altLang="ko-KR" sz="6000" b="1" dirty="0">
                <a:solidFill>
                  <a:srgbClr val="00B0F0"/>
                </a:solidFill>
                <a:latin typeface="Adobe Caslon Pro Bold" pitchFamily="18" charset="0"/>
                <a:ea typeface="+mn-ea"/>
                <a:cs typeface="Arial" pitchFamily="34" charset="0"/>
              </a:rPr>
              <a:t>THANK </a:t>
            </a:r>
            <a:r>
              <a:rPr kumimoji="0" lang="en-US" altLang="ko-K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Caslon Pro Bold" pitchFamily="18" charset="0"/>
                <a:ea typeface="+mn-ea"/>
                <a:cs typeface="Arial" pitchFamily="34" charset="0"/>
              </a:rPr>
              <a:t>YOU!</a:t>
            </a:r>
            <a:endParaRPr kumimoji="0" lang="en-US" altLang="ko-KR" sz="6000" b="1" dirty="0">
              <a:solidFill>
                <a:schemeClr val="tx1">
                  <a:lumMod val="85000"/>
                  <a:lumOff val="15000"/>
                </a:schemeClr>
              </a:solidFill>
              <a:latin typeface="Adobe Caslon Pro Bold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547462"/>
            <a:ext cx="85689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/>
              <a:t>열매를 보고 평가하라</a:t>
            </a:r>
            <a:r>
              <a:rPr lang="en-US" altLang="ko-KR" sz="3200" b="1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: </a:t>
            </a:r>
            <a:r>
              <a:rPr lang="ko-KR" altLang="en-US" dirty="0" smtClean="0"/>
              <a:t>좋은 나무마다 아름다운 열매를 맺고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못된 나무가 나쁜 열매를 맺는다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sz="1200" dirty="0" smtClean="0"/>
              <a:t>자료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밥 브리너 </a:t>
            </a:r>
            <a:r>
              <a:rPr lang="en-US" altLang="ko-KR" sz="1200" dirty="0" smtClean="0"/>
              <a:t>“</a:t>
            </a:r>
            <a:r>
              <a:rPr lang="ko-KR" altLang="en-US" sz="1200" dirty="0" smtClean="0"/>
              <a:t>예수처럼 경영하라</a:t>
            </a:r>
            <a:r>
              <a:rPr lang="en-US" altLang="ko-KR" sz="1200" dirty="0" smtClean="0"/>
              <a:t>”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715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15057" y="1959846"/>
            <a:ext cx="6448425" cy="433386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목차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1267" name="Picture 3" descr="j03434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6" y="2709069"/>
            <a:ext cx="30591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705350" y="2512055"/>
            <a:ext cx="3124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Mission/ Vision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Business Domain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o-KR" altLang="en-US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사업화 네트워크</a:t>
            </a:r>
            <a:endParaRPr lang="en-US" altLang="ko-KR" sz="1600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o-KR" altLang="en-US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회사 연혁</a:t>
            </a:r>
            <a:endParaRPr lang="en-US" altLang="ko-KR" sz="1600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SW </a:t>
            </a:r>
            <a:r>
              <a:rPr lang="ko-KR" altLang="en-US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개발</a:t>
            </a:r>
            <a:endParaRPr lang="en-US" altLang="ko-KR" sz="1600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Organizational Chart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o-KR" altLang="en-US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기술시장 정보원</a:t>
            </a:r>
            <a:endParaRPr lang="en-US" altLang="ko-KR" sz="1600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o-KR" altLang="en-US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인증 실적</a:t>
            </a:r>
            <a:endParaRPr lang="en-US" altLang="ko-KR" sz="1600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o-KR" altLang="en-US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대표이사 약력</a:t>
            </a:r>
            <a:endParaRPr lang="en-US" altLang="ko-KR" sz="1600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BBAB-621D-4389-BB47-4D49B65552C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7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번호 개체 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78273D-D148-43DC-90EC-F52A38E50020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5" name="TextBox 4"/>
          <p:cNvSpPr txBox="1"/>
          <p:nvPr/>
        </p:nvSpPr>
        <p:spPr>
          <a:xfrm>
            <a:off x="343185" y="238493"/>
            <a:ext cx="3389915" cy="34810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sz="1662" b="1" dirty="0">
                <a:solidFill>
                  <a:schemeClr val="bg1"/>
                </a:solidFill>
              </a:rPr>
              <a:t>1. Mission/ Vision</a:t>
            </a:r>
            <a:endParaRPr lang="ko-KR" altLang="en-US" sz="1662" b="1" dirty="0">
              <a:solidFill>
                <a:schemeClr val="bg1"/>
              </a:solidFill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2278415" y="5080405"/>
            <a:ext cx="5550564" cy="5181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3231" tIns="33231" rIns="33231" bIns="33231" anchor="ctr"/>
          <a:lstStyle/>
          <a:p>
            <a:pPr marL="86460" indent="-86460" algn="ctr"/>
            <a:r>
              <a:rPr lang="ko-KR" altLang="en-US" sz="1292" b="1" dirty="0">
                <a:latin typeface="Arial" pitchFamily="34" charset="0"/>
                <a:ea typeface="굴림체" pitchFamily="49" charset="-127"/>
              </a:rPr>
              <a:t>기업</a:t>
            </a:r>
            <a:r>
              <a:rPr lang="en-US" altLang="ko-KR" sz="1292" b="1" dirty="0">
                <a:latin typeface="Arial" pitchFamily="34" charset="0"/>
                <a:ea typeface="굴림체" pitchFamily="49" charset="-127"/>
              </a:rPr>
              <a:t>(</a:t>
            </a:r>
            <a:r>
              <a:rPr lang="ko-KR" altLang="en-US" sz="1292" b="1" dirty="0">
                <a:latin typeface="Arial" pitchFamily="34" charset="0"/>
                <a:ea typeface="굴림체" pitchFamily="49" charset="-127"/>
              </a:rPr>
              <a:t>관</a:t>
            </a:r>
            <a:r>
              <a:rPr lang="en-US" altLang="ko-KR" sz="1292" b="1" dirty="0">
                <a:latin typeface="Arial" pitchFamily="34" charset="0"/>
                <a:ea typeface="굴림체" pitchFamily="49" charset="-127"/>
              </a:rPr>
              <a:t>) </a:t>
            </a:r>
            <a:r>
              <a:rPr lang="ko-KR" altLang="en-US" sz="1292" b="1" dirty="0">
                <a:latin typeface="Arial" pitchFamily="34" charset="0"/>
                <a:ea typeface="굴림체" pitchFamily="49" charset="-127"/>
              </a:rPr>
              <a:t>고객 위한 </a:t>
            </a:r>
            <a:r>
              <a:rPr lang="ko-KR" altLang="en-US" sz="1292" b="1" dirty="0">
                <a:solidFill>
                  <a:srgbClr val="FF0000"/>
                </a:solidFill>
                <a:latin typeface="Arial" pitchFamily="34" charset="0"/>
                <a:ea typeface="굴림체" pitchFamily="49" charset="-127"/>
              </a:rPr>
              <a:t>가치 창출</a:t>
            </a:r>
            <a:r>
              <a:rPr lang="en-US" altLang="ko-KR" sz="1292" b="1" dirty="0">
                <a:latin typeface="Arial" pitchFamily="34" charset="0"/>
                <a:ea typeface="굴림체" pitchFamily="49" charset="-127"/>
              </a:rPr>
              <a:t>(</a:t>
            </a:r>
            <a:r>
              <a:rPr lang="ko-KR" altLang="en-US" sz="1292" b="1" dirty="0">
                <a:latin typeface="Arial" pitchFamily="34" charset="0"/>
                <a:ea typeface="굴림체" pitchFamily="49" charset="-127"/>
              </a:rPr>
              <a:t>매출확대</a:t>
            </a:r>
            <a:r>
              <a:rPr lang="en-US" altLang="ko-KR" sz="1292" b="1" dirty="0">
                <a:latin typeface="Arial" pitchFamily="34" charset="0"/>
                <a:ea typeface="굴림체" pitchFamily="49" charset="-127"/>
              </a:rPr>
              <a:t>+</a:t>
            </a:r>
            <a:r>
              <a:rPr lang="ko-KR" altLang="en-US" sz="1292" b="1" dirty="0">
                <a:latin typeface="Arial" pitchFamily="34" charset="0"/>
                <a:ea typeface="굴림체" pitchFamily="49" charset="-127"/>
              </a:rPr>
              <a:t>원가절감</a:t>
            </a:r>
            <a:r>
              <a:rPr lang="en-US" altLang="ko-KR" sz="1292" b="1" dirty="0">
                <a:latin typeface="Arial" pitchFamily="34" charset="0"/>
                <a:ea typeface="굴림체" pitchFamily="49" charset="-127"/>
              </a:rPr>
              <a:t>)</a:t>
            </a:r>
            <a:r>
              <a:rPr lang="ko-KR" altLang="en-US" sz="1292" b="1" dirty="0">
                <a:latin typeface="Arial" pitchFamily="34" charset="0"/>
                <a:ea typeface="굴림체" pitchFamily="49" charset="-127"/>
              </a:rPr>
              <a:t>해서 </a:t>
            </a:r>
            <a:endParaRPr lang="en-US" altLang="ko-KR" sz="1292" b="1" dirty="0">
              <a:latin typeface="Arial" pitchFamily="34" charset="0"/>
              <a:ea typeface="굴림체" pitchFamily="49" charset="-127"/>
            </a:endParaRPr>
          </a:p>
          <a:p>
            <a:pPr marL="86460" indent="-86460" algn="ctr"/>
            <a:r>
              <a:rPr lang="ko-KR" altLang="en-US" sz="1292" b="1" dirty="0">
                <a:solidFill>
                  <a:srgbClr val="FF0000"/>
                </a:solidFill>
                <a:latin typeface="Arial" pitchFamily="34" charset="0"/>
                <a:ea typeface="굴림체" pitchFamily="49" charset="-127"/>
              </a:rPr>
              <a:t>동반 성장하는 회사</a:t>
            </a:r>
            <a:endParaRPr lang="en-US" altLang="ko-KR" sz="1292" b="1" dirty="0">
              <a:solidFill>
                <a:srgbClr val="FF0000"/>
              </a:solidFill>
              <a:latin typeface="Arial" pitchFamily="34" charset="0"/>
              <a:ea typeface="굴림체" pitchFamily="49" charset="-127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2278415" y="2158214"/>
            <a:ext cx="5550564" cy="33075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9692" tIns="33231" rIns="33231" bIns="33231"/>
          <a:lstStyle/>
          <a:p>
            <a:r>
              <a:rPr lang="en-US" altLang="ko-KR" sz="1292" b="1" dirty="0">
                <a:latin typeface="Arial" pitchFamily="34" charset="0"/>
                <a:ea typeface="굴림체" pitchFamily="49" charset="-127"/>
              </a:rPr>
              <a:t>Change Technology Into Market internationally</a:t>
            </a:r>
            <a:endParaRPr lang="ko-KR" altLang="ko-KR" sz="1292" b="1" dirty="0">
              <a:latin typeface="Arial" pitchFamily="34" charset="0"/>
              <a:ea typeface="굴림체" pitchFamily="49" charset="-127"/>
            </a:endParaRP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 rot="5400000">
            <a:off x="1500855" y="4844915"/>
            <a:ext cx="545746" cy="1009372"/>
          </a:xfrm>
          <a:prstGeom prst="homePlate">
            <a:avLst>
              <a:gd name="adj" fmla="val 1475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altLang="ko-KR" sz="1662" b="1" dirty="0">
                <a:solidFill>
                  <a:schemeClr val="bg1"/>
                </a:solidFill>
              </a:rPr>
              <a:t>Vision</a:t>
            </a:r>
            <a:endParaRPr lang="ko-KR" altLang="ko-KR" sz="1662" b="1" dirty="0">
              <a:solidFill>
                <a:schemeClr val="bg1"/>
              </a:solidFill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1243563" y="2158214"/>
            <a:ext cx="1034851" cy="323406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3231" tIns="33231" rIns="33231" bIns="33231" anchor="ctr"/>
          <a:lstStyle/>
          <a:p>
            <a:pPr algn="ctr"/>
            <a:r>
              <a:rPr lang="en-US" altLang="ko-KR" sz="1662" b="1" dirty="0">
                <a:solidFill>
                  <a:schemeClr val="bg1"/>
                </a:solidFill>
                <a:ea typeface="굴림체" pitchFamily="49" charset="-127"/>
              </a:rPr>
              <a:t>Mission</a:t>
            </a:r>
            <a:endParaRPr lang="ko-KR" altLang="ko-KR" sz="1662" b="1" dirty="0">
              <a:solidFill>
                <a:schemeClr val="bg1"/>
              </a:solidFill>
              <a:ea typeface="굴림체" pitchFamily="49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7396" y="886028"/>
            <a:ext cx="8042740" cy="100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77" dirty="0">
                <a:latin typeface="+mj-ea"/>
                <a:ea typeface="+mj-ea"/>
              </a:rPr>
              <a:t>지속 가능한 성장을 추구하는 </a:t>
            </a:r>
            <a:r>
              <a:rPr lang="ko-KR" altLang="en-US" sz="1477" b="1" dirty="0">
                <a:solidFill>
                  <a:srgbClr val="FF0000"/>
                </a:solidFill>
                <a:latin typeface="+mj-ea"/>
                <a:ea typeface="+mj-ea"/>
              </a:rPr>
              <a:t>기술기반 기업</a:t>
            </a:r>
            <a:r>
              <a:rPr lang="en-US" altLang="ko-KR" sz="1477" dirty="0">
                <a:latin typeface="+mj-ea"/>
                <a:ea typeface="+mj-ea"/>
              </a:rPr>
              <a:t>(R&amp;D </a:t>
            </a:r>
            <a:r>
              <a:rPr lang="ko-KR" altLang="en-US" sz="1477" dirty="0">
                <a:latin typeface="+mj-ea"/>
                <a:ea typeface="+mj-ea"/>
              </a:rPr>
              <a:t>수행기업</a:t>
            </a:r>
            <a:r>
              <a:rPr lang="en-US" altLang="ko-KR" sz="1477" dirty="0">
                <a:latin typeface="+mj-ea"/>
                <a:ea typeface="+mj-ea"/>
              </a:rPr>
              <a:t>/ </a:t>
            </a:r>
            <a:r>
              <a:rPr lang="ko-KR" altLang="en-US" sz="1477" dirty="0">
                <a:latin typeface="+mj-ea"/>
                <a:ea typeface="+mj-ea"/>
              </a:rPr>
              <a:t>기술창업회사</a:t>
            </a:r>
            <a:r>
              <a:rPr lang="en-US" altLang="ko-KR" sz="1477" dirty="0">
                <a:latin typeface="+mj-ea"/>
                <a:ea typeface="+mj-ea"/>
              </a:rPr>
              <a:t>)</a:t>
            </a:r>
            <a:r>
              <a:rPr lang="ko-KR" altLang="en-US" sz="1477" dirty="0">
                <a:latin typeface="+mj-ea"/>
                <a:ea typeface="+mj-ea"/>
              </a:rPr>
              <a:t>함께 </a:t>
            </a:r>
            <a:r>
              <a:rPr lang="ko-KR" altLang="en-US" sz="1477" b="1" dirty="0">
                <a:solidFill>
                  <a:srgbClr val="FF0000"/>
                </a:solidFill>
                <a:latin typeface="+mj-ea"/>
                <a:ea typeface="+mj-ea"/>
              </a:rPr>
              <a:t>연구기관</a:t>
            </a:r>
            <a:r>
              <a:rPr lang="en-US" altLang="ko-KR" sz="1477" dirty="0">
                <a:latin typeface="+mj-ea"/>
                <a:ea typeface="+mj-ea"/>
              </a:rPr>
              <a:t>[</a:t>
            </a:r>
            <a:r>
              <a:rPr lang="ko-KR" altLang="en-US" sz="1477" dirty="0">
                <a:latin typeface="+mj-ea"/>
                <a:ea typeface="+mj-ea"/>
              </a:rPr>
              <a:t>출연</a:t>
            </a:r>
            <a:r>
              <a:rPr lang="en-US" altLang="ko-KR" sz="1477" dirty="0">
                <a:latin typeface="+mj-ea"/>
                <a:ea typeface="+mj-ea"/>
              </a:rPr>
              <a:t>(</a:t>
            </a:r>
            <a:r>
              <a:rPr lang="ko-KR" altLang="en-US" sz="1477" dirty="0">
                <a:latin typeface="+mj-ea"/>
                <a:ea typeface="+mj-ea"/>
              </a:rPr>
              <a:t>연</a:t>
            </a:r>
            <a:r>
              <a:rPr lang="en-US" altLang="ko-KR" sz="1477" dirty="0">
                <a:latin typeface="+mj-ea"/>
                <a:ea typeface="+mj-ea"/>
              </a:rPr>
              <a:t>)+</a:t>
            </a:r>
            <a:r>
              <a:rPr lang="ko-KR" altLang="en-US" sz="1477" dirty="0">
                <a:latin typeface="+mj-ea"/>
                <a:ea typeface="+mj-ea"/>
              </a:rPr>
              <a:t>대학</a:t>
            </a:r>
            <a:r>
              <a:rPr lang="en-US" altLang="ko-KR" sz="1477" dirty="0">
                <a:latin typeface="+mj-ea"/>
                <a:ea typeface="+mj-ea"/>
              </a:rPr>
              <a:t>]</a:t>
            </a:r>
            <a:r>
              <a:rPr lang="ko-KR" altLang="en-US" sz="1477" dirty="0">
                <a:latin typeface="+mj-ea"/>
                <a:ea typeface="+mj-ea"/>
              </a:rPr>
              <a:t> 위해서 △시장개발 </a:t>
            </a:r>
            <a:r>
              <a:rPr lang="ko-KR" altLang="en-US" sz="1477" dirty="0" smtClean="0">
                <a:latin typeface="+mj-ea"/>
                <a:ea typeface="+mj-ea"/>
              </a:rPr>
              <a:t>△사업구축</a:t>
            </a:r>
            <a:r>
              <a:rPr lang="en-US" altLang="ko-KR" sz="1477" dirty="0" smtClean="0">
                <a:latin typeface="+mj-ea"/>
                <a:ea typeface="+mj-ea"/>
              </a:rPr>
              <a:t>(</a:t>
            </a:r>
            <a:r>
              <a:rPr lang="ko-KR" altLang="en-US" sz="1477" dirty="0" smtClean="0">
                <a:latin typeface="+mj-ea"/>
                <a:ea typeface="+mj-ea"/>
              </a:rPr>
              <a:t>기술창업 포함</a:t>
            </a:r>
            <a:r>
              <a:rPr lang="en-US" altLang="ko-KR" sz="1477" dirty="0" smtClean="0">
                <a:latin typeface="+mj-ea"/>
                <a:ea typeface="+mj-ea"/>
              </a:rPr>
              <a:t>)</a:t>
            </a:r>
            <a:r>
              <a:rPr lang="ko-KR" altLang="en-US" sz="1477" dirty="0" smtClean="0">
                <a:latin typeface="+mj-ea"/>
                <a:ea typeface="+mj-ea"/>
              </a:rPr>
              <a:t> △</a:t>
            </a:r>
            <a:r>
              <a:rPr lang="en-US" altLang="ko-KR" sz="1477" dirty="0" smtClean="0">
                <a:latin typeface="+mj-ea"/>
                <a:ea typeface="+mj-ea"/>
              </a:rPr>
              <a:t>MICE</a:t>
            </a:r>
            <a:r>
              <a:rPr lang="ko-KR" altLang="en-US" sz="1477" dirty="0" smtClean="0">
                <a:latin typeface="+mj-ea"/>
                <a:ea typeface="+mj-ea"/>
              </a:rPr>
              <a:t> </a:t>
            </a:r>
            <a:r>
              <a:rPr lang="en-US" altLang="ko-KR" sz="1477" dirty="0" smtClean="0">
                <a:latin typeface="+mj-ea"/>
                <a:ea typeface="+mj-ea"/>
              </a:rPr>
              <a:t>SW </a:t>
            </a:r>
            <a:r>
              <a:rPr lang="ko-KR" altLang="en-US" sz="1477" dirty="0" smtClean="0">
                <a:latin typeface="+mj-ea"/>
                <a:ea typeface="+mj-ea"/>
              </a:rPr>
              <a:t>개발 등과 </a:t>
            </a:r>
            <a:r>
              <a:rPr lang="ko-KR" altLang="en-US" sz="1477" dirty="0">
                <a:latin typeface="+mj-ea"/>
                <a:ea typeface="+mj-ea"/>
              </a:rPr>
              <a:t>같은 </a:t>
            </a:r>
            <a:r>
              <a:rPr lang="ko-KR" altLang="en-US" sz="1477" dirty="0" smtClean="0">
                <a:latin typeface="+mj-ea"/>
                <a:ea typeface="+mj-ea"/>
              </a:rPr>
              <a:t>기술혁신경영</a:t>
            </a:r>
            <a:r>
              <a:rPr lang="en-US" altLang="ko-KR" sz="1477" dirty="0">
                <a:latin typeface="+mj-ea"/>
                <a:ea typeface="+mj-ea"/>
              </a:rPr>
              <a:t>(Innovation Management)</a:t>
            </a:r>
            <a:r>
              <a:rPr lang="ko-KR" altLang="en-US" sz="1477" dirty="0">
                <a:latin typeface="+mj-ea"/>
                <a:ea typeface="+mj-ea"/>
              </a:rPr>
              <a:t>을 촉진하는 </a:t>
            </a:r>
            <a:r>
              <a:rPr lang="ko-KR" altLang="en-US" sz="1477" b="1" dirty="0">
                <a:solidFill>
                  <a:srgbClr val="FF0000"/>
                </a:solidFill>
                <a:latin typeface="+mj-ea"/>
                <a:ea typeface="+mj-ea"/>
              </a:rPr>
              <a:t>기술사업화 전문회사</a:t>
            </a:r>
            <a:r>
              <a:rPr lang="en-US" altLang="ko-KR" sz="1477" dirty="0" smtClean="0">
                <a:latin typeface="+mj-ea"/>
                <a:ea typeface="+mj-ea"/>
              </a:rPr>
              <a:t>(Open Innovation </a:t>
            </a:r>
            <a:r>
              <a:rPr lang="en-US" altLang="ko-KR" sz="1477" dirty="0">
                <a:latin typeface="+mj-ea"/>
                <a:ea typeface="+mj-ea"/>
              </a:rPr>
              <a:t>Accelerator)</a:t>
            </a:r>
            <a:endParaRPr lang="ko-KR" altLang="en-US" sz="1477" dirty="0">
              <a:latin typeface="+mj-ea"/>
              <a:ea typeface="+mj-ea"/>
            </a:endParaRPr>
          </a:p>
        </p:txBody>
      </p:sp>
      <p:pic>
        <p:nvPicPr>
          <p:cNvPr id="1026" name="Picture 2" descr="D:\회사일반\회사로고\JPG\DTK 마크(12.6)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2674" y="2498435"/>
            <a:ext cx="2791695" cy="2658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085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343185" y="238493"/>
            <a:ext cx="3389915" cy="34810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sz="1662" b="1" dirty="0">
                <a:solidFill>
                  <a:schemeClr val="bg1"/>
                </a:solidFill>
              </a:rPr>
              <a:t>2. Biz </a:t>
            </a:r>
            <a:r>
              <a:rPr lang="en-US" altLang="ko-KR" sz="1662" b="1" dirty="0" smtClean="0">
                <a:solidFill>
                  <a:schemeClr val="bg1"/>
                </a:solidFill>
              </a:rPr>
              <a:t>Domain</a:t>
            </a:r>
            <a:endParaRPr lang="ko-KR" altLang="en-US" sz="1662" b="1" dirty="0">
              <a:solidFill>
                <a:schemeClr val="bg1"/>
              </a:solidFill>
            </a:endParaRPr>
          </a:p>
        </p:txBody>
      </p:sp>
      <p:graphicFrame>
        <p:nvGraphicFramePr>
          <p:cNvPr id="73" name="다이어그램 72"/>
          <p:cNvGraphicFramePr/>
          <p:nvPr>
            <p:extLst>
              <p:ext uri="{D42A27DB-BD31-4B8C-83A1-F6EECF244321}">
                <p14:modId xmlns:p14="http://schemas.microsoft.com/office/powerpoint/2010/main" val="4205952753"/>
              </p:ext>
            </p:extLst>
          </p:nvPr>
        </p:nvGraphicFramePr>
        <p:xfrm>
          <a:off x="650334" y="1952121"/>
          <a:ext cx="3943510" cy="4401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8" name="직사각형 97"/>
          <p:cNvSpPr/>
          <p:nvPr/>
        </p:nvSpPr>
        <p:spPr>
          <a:xfrm>
            <a:off x="813718" y="1891304"/>
            <a:ext cx="1165997" cy="20831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15" b="1" dirty="0">
                <a:solidFill>
                  <a:schemeClr val="tx1"/>
                </a:solidFill>
              </a:rPr>
              <a:t>Startup</a:t>
            </a:r>
            <a:endParaRPr lang="ko-KR" altLang="en-US" sz="1015" b="1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2044165" y="1900217"/>
            <a:ext cx="2328431" cy="192163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15" b="1" dirty="0">
                <a:solidFill>
                  <a:schemeClr val="tx1"/>
                </a:solidFill>
              </a:rPr>
              <a:t>R&amp;D </a:t>
            </a:r>
            <a:r>
              <a:rPr lang="ko-KR" altLang="en-US" sz="1015" b="1" dirty="0">
                <a:solidFill>
                  <a:schemeClr val="tx1"/>
                </a:solidFill>
              </a:rPr>
              <a:t>소</a:t>
            </a:r>
            <a:r>
              <a:rPr lang="en-US" altLang="ko-KR" sz="1015" b="1" dirty="0">
                <a:solidFill>
                  <a:schemeClr val="tx1"/>
                </a:solidFill>
              </a:rPr>
              <a:t>/</a:t>
            </a:r>
            <a:r>
              <a:rPr lang="ko-KR" altLang="en-US" sz="1015" b="1" dirty="0">
                <a:solidFill>
                  <a:schemeClr val="tx1"/>
                </a:solidFill>
              </a:rPr>
              <a:t>중</a:t>
            </a:r>
            <a:r>
              <a:rPr lang="en-US" altLang="ko-KR" sz="1015" b="1" dirty="0">
                <a:solidFill>
                  <a:schemeClr val="tx1"/>
                </a:solidFill>
              </a:rPr>
              <a:t>/</a:t>
            </a:r>
            <a:r>
              <a:rPr lang="ko-KR" altLang="en-US" sz="1015" b="1" dirty="0">
                <a:solidFill>
                  <a:schemeClr val="tx1"/>
                </a:solidFill>
              </a:rPr>
              <a:t>중견기업</a:t>
            </a: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732879" y="1634339"/>
            <a:ext cx="1262910" cy="19940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92" b="1" dirty="0">
                <a:solidFill>
                  <a:schemeClr val="bg1"/>
                </a:solidFill>
              </a:rPr>
              <a:t>에너지 환경</a:t>
            </a:r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1995788" y="1634339"/>
            <a:ext cx="1262910" cy="19940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92" b="1" dirty="0"/>
              <a:t>IoT </a:t>
            </a:r>
            <a:r>
              <a:rPr lang="ko-KR" altLang="en-US" sz="1292" b="1" dirty="0"/>
              <a:t>융합</a:t>
            </a: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3258698" y="1634339"/>
            <a:ext cx="1262910" cy="19940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92" b="1" dirty="0"/>
              <a:t>바이오 생명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660969"/>
              </p:ext>
            </p:extLst>
          </p:nvPr>
        </p:nvGraphicFramePr>
        <p:xfrm>
          <a:off x="4757224" y="2234918"/>
          <a:ext cx="3930641" cy="1266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991">
                  <a:extLst>
                    <a:ext uri="{9D8B030D-6E8A-4147-A177-3AD203B41FA5}">
                      <a16:colId xmlns:a16="http://schemas.microsoft.com/office/drawing/2014/main" val="926896222"/>
                    </a:ext>
                  </a:extLst>
                </a:gridCol>
                <a:gridCol w="2685650">
                  <a:extLst>
                    <a:ext uri="{9D8B030D-6E8A-4147-A177-3AD203B41FA5}">
                      <a16:colId xmlns:a16="http://schemas.microsoft.com/office/drawing/2014/main" val="3244985014"/>
                    </a:ext>
                  </a:extLst>
                </a:gridCol>
              </a:tblGrid>
              <a:tr h="253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MAP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바이어 발굴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</a:rPr>
                        <a:t>전시마케팅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5126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B2P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B2B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상담회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온라인 수출상담회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47399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VTS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온라인 무역전시회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553026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RDR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국제 공동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R&amp;D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과제 발굴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234360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GPI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기술수출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공동창업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라이선싱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공동개발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311552"/>
                  </a:ext>
                </a:extLst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781282"/>
              </p:ext>
            </p:extLst>
          </p:nvPr>
        </p:nvGraphicFramePr>
        <p:xfrm>
          <a:off x="4778542" y="3747086"/>
          <a:ext cx="3930641" cy="1266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991">
                  <a:extLst>
                    <a:ext uri="{9D8B030D-6E8A-4147-A177-3AD203B41FA5}">
                      <a16:colId xmlns:a16="http://schemas.microsoft.com/office/drawing/2014/main" val="926896222"/>
                    </a:ext>
                  </a:extLst>
                </a:gridCol>
                <a:gridCol w="2685650">
                  <a:extLst>
                    <a:ext uri="{9D8B030D-6E8A-4147-A177-3AD203B41FA5}">
                      <a16:colId xmlns:a16="http://schemas.microsoft.com/office/drawing/2014/main" val="3244985014"/>
                    </a:ext>
                  </a:extLst>
                </a:gridCol>
              </a:tblGrid>
              <a:tr h="253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BMP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Biz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</a:rPr>
                        <a:t>모델링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</a:rPr>
                        <a:t>/ R&amp;D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</a:rPr>
                        <a:t>기획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</a:rPr>
                        <a:t>신사업 발굴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5126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POM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시제품 시장검증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(TRL 6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단계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22838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C&amp;D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</a:rPr>
                        <a:t>O2O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</a:rPr>
                        <a:t>기반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기술도입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제품개발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컨설팅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110647399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SLS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외국 기업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/Startup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</a:rPr>
                        <a:t>한국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</a:rPr>
                        <a:t>시장 진출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2803451975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SIP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한국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Startup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해외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유럽 등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 진출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2839060439"/>
                  </a:ext>
                </a:extLst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43094"/>
              </p:ext>
            </p:extLst>
          </p:nvPr>
        </p:nvGraphicFramePr>
        <p:xfrm>
          <a:off x="4787078" y="5301208"/>
          <a:ext cx="3930641" cy="769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991">
                  <a:extLst>
                    <a:ext uri="{9D8B030D-6E8A-4147-A177-3AD203B41FA5}">
                      <a16:colId xmlns:a16="http://schemas.microsoft.com/office/drawing/2014/main" val="926896222"/>
                    </a:ext>
                  </a:extLst>
                </a:gridCol>
                <a:gridCol w="2685650">
                  <a:extLst>
                    <a:ext uri="{9D8B030D-6E8A-4147-A177-3AD203B41FA5}">
                      <a16:colId xmlns:a16="http://schemas.microsoft.com/office/drawing/2014/main" val="3244985014"/>
                    </a:ext>
                  </a:extLst>
                </a:gridCol>
              </a:tblGrid>
              <a:tr h="2272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기술창업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창업사업화 자문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(Company Builder)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5126"/>
                  </a:ext>
                </a:extLst>
              </a:tr>
              <a:tr h="2272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EDU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솔루션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비즈니스 역량 강화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무역협상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110647399"/>
                  </a:ext>
                </a:extLst>
              </a:tr>
              <a:tr h="2655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자회사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㈜엠투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㈜비즈네고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2836037643"/>
                  </a:ext>
                </a:extLst>
              </a:tr>
            </a:tbl>
          </a:graphicData>
        </a:graphic>
      </p:graphicFrame>
      <p:sp>
        <p:nvSpPr>
          <p:cNvPr id="12" name="모서리가 둥근 직사각형 11"/>
          <p:cNvSpPr/>
          <p:nvPr/>
        </p:nvSpPr>
        <p:spPr>
          <a:xfrm>
            <a:off x="4743711" y="1628800"/>
            <a:ext cx="974878" cy="20494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92" b="1" dirty="0" smtClean="0">
                <a:solidFill>
                  <a:schemeClr val="bg1"/>
                </a:solidFill>
              </a:rPr>
              <a:t>유럽</a:t>
            </a:r>
            <a:endParaRPr lang="ko-KR" altLang="en-US" sz="1292" b="1" dirty="0">
              <a:solidFill>
                <a:schemeClr val="bg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724128" y="1628800"/>
            <a:ext cx="974878" cy="20494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92" b="1" dirty="0" smtClean="0"/>
              <a:t>싱가폴</a:t>
            </a:r>
            <a:endParaRPr lang="ko-KR" altLang="en-US" sz="1292" b="1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6708993" y="1628800"/>
            <a:ext cx="974878" cy="20494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92" b="1" dirty="0"/>
              <a:t>미</a:t>
            </a:r>
            <a:r>
              <a:rPr lang="ko-KR" altLang="en-US" sz="1292" b="1" dirty="0" smtClean="0"/>
              <a:t>국</a:t>
            </a:r>
            <a:endParaRPr lang="ko-KR" altLang="en-US" sz="1292" b="1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7711594" y="1628800"/>
            <a:ext cx="974878" cy="20494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92" b="1" dirty="0" smtClean="0"/>
              <a:t>이스라엘</a:t>
            </a:r>
            <a:endParaRPr lang="ko-KR" altLang="en-US" sz="1292" b="1" dirty="0"/>
          </a:p>
        </p:txBody>
      </p:sp>
    </p:spTree>
    <p:extLst>
      <p:ext uri="{BB962C8B-B14F-4D97-AF65-F5344CB8AC3E}">
        <p14:creationId xmlns:p14="http://schemas.microsoft.com/office/powerpoint/2010/main" val="6259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343185" y="238493"/>
            <a:ext cx="3389915" cy="34810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sz="1662" b="1" dirty="0">
                <a:solidFill>
                  <a:schemeClr val="bg1"/>
                </a:solidFill>
              </a:rPr>
              <a:t>3</a:t>
            </a:r>
            <a:r>
              <a:rPr lang="en-US" altLang="ko-KR" sz="1662" b="1" dirty="0" smtClean="0">
                <a:solidFill>
                  <a:schemeClr val="bg1"/>
                </a:solidFill>
              </a:rPr>
              <a:t>. </a:t>
            </a:r>
            <a:r>
              <a:rPr lang="ko-KR" altLang="en-US" sz="1662" b="1" dirty="0">
                <a:solidFill>
                  <a:schemeClr val="bg1"/>
                </a:solidFill>
              </a:rPr>
              <a:t>사업화 네트워크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472698" y="1733052"/>
            <a:ext cx="1854167" cy="1951027"/>
          </a:xfrm>
          <a:prstGeom prst="roundRect">
            <a:avLst>
              <a:gd name="adj" fmla="val 62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2416808" y="1733052"/>
            <a:ext cx="1854167" cy="1951027"/>
          </a:xfrm>
          <a:prstGeom prst="roundRect">
            <a:avLst>
              <a:gd name="adj" fmla="val 62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488259" y="2120403"/>
            <a:ext cx="1854167" cy="1951027"/>
          </a:xfrm>
          <a:prstGeom prst="roundRect">
            <a:avLst>
              <a:gd name="adj" fmla="val 62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2432369" y="2120403"/>
            <a:ext cx="1854167" cy="1951027"/>
          </a:xfrm>
          <a:prstGeom prst="roundRect">
            <a:avLst>
              <a:gd name="adj" fmla="val 62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88258" y="2116945"/>
            <a:ext cx="1854167" cy="1951027"/>
          </a:xfrm>
          <a:prstGeom prst="roundRect">
            <a:avLst>
              <a:gd name="adj" fmla="val 62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2432369" y="2115215"/>
            <a:ext cx="1854167" cy="1951026"/>
          </a:xfrm>
          <a:prstGeom prst="roundRect">
            <a:avLst>
              <a:gd name="adj" fmla="val 62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88258" y="2111758"/>
            <a:ext cx="1854167" cy="1963129"/>
          </a:xfrm>
          <a:prstGeom prst="roundRect">
            <a:avLst>
              <a:gd name="adj" fmla="val 62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print"/>
          <a:srcRect l="17941" t="45774" r="46324" b="19542"/>
          <a:stretch/>
        </p:blipFill>
        <p:spPr>
          <a:xfrm>
            <a:off x="479734" y="1988369"/>
            <a:ext cx="3806802" cy="2202128"/>
          </a:xfrm>
          <a:prstGeom prst="rect">
            <a:avLst/>
          </a:prstGeom>
        </p:spPr>
      </p:pic>
      <p:sp>
        <p:nvSpPr>
          <p:cNvPr id="12" name="포인트가 4개인 별 11"/>
          <p:cNvSpPr/>
          <p:nvPr/>
        </p:nvSpPr>
        <p:spPr>
          <a:xfrm>
            <a:off x="792128" y="2917153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13" name="포인트가 4개인 별 12"/>
          <p:cNvSpPr/>
          <p:nvPr/>
        </p:nvSpPr>
        <p:spPr>
          <a:xfrm>
            <a:off x="1647009" y="3276961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14" name="포인트가 4개인 별 13"/>
          <p:cNvSpPr/>
          <p:nvPr/>
        </p:nvSpPr>
        <p:spPr>
          <a:xfrm>
            <a:off x="1987880" y="2984790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15" name="포인트가 4개인 별 14"/>
          <p:cNvSpPr/>
          <p:nvPr/>
        </p:nvSpPr>
        <p:spPr>
          <a:xfrm>
            <a:off x="1062661" y="2716965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16" name="포인트가 4개인 별 15"/>
          <p:cNvSpPr/>
          <p:nvPr/>
        </p:nvSpPr>
        <p:spPr>
          <a:xfrm>
            <a:off x="1216864" y="2684503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17" name="포인트가 4개인 별 16"/>
          <p:cNvSpPr/>
          <p:nvPr/>
        </p:nvSpPr>
        <p:spPr>
          <a:xfrm>
            <a:off x="2986788" y="2806235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18" name="포인트가 4개인 별 17"/>
          <p:cNvSpPr/>
          <p:nvPr/>
        </p:nvSpPr>
        <p:spPr>
          <a:xfrm>
            <a:off x="1793099" y="3057828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19" name="포인트가 4개인 별 18"/>
          <p:cNvSpPr/>
          <p:nvPr/>
        </p:nvSpPr>
        <p:spPr>
          <a:xfrm>
            <a:off x="1143820" y="2798129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20" name="포인트가 4개인 별 19"/>
          <p:cNvSpPr/>
          <p:nvPr/>
        </p:nvSpPr>
        <p:spPr>
          <a:xfrm>
            <a:off x="1070776" y="2936096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472697" y="1733052"/>
            <a:ext cx="3798277" cy="2553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9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글로벌 사업화 네트워크</a:t>
            </a:r>
            <a:endParaRPr lang="ko-KR" altLang="en-US" sz="129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483519" y="4203014"/>
            <a:ext cx="3798277" cy="2553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유럽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(EEN/ 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TII / SPI/ 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E2A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LCI/ INNOGET  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포인트가 4개인 별 22"/>
          <p:cNvSpPr/>
          <p:nvPr/>
        </p:nvSpPr>
        <p:spPr>
          <a:xfrm>
            <a:off x="1154644" y="2646630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486225" y="4465430"/>
            <a:ext cx="1922466" cy="2665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이스라엘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SGT  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408690" y="4473550"/>
            <a:ext cx="1875810" cy="2472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일본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JTG-Japan  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480813" y="4768433"/>
            <a:ext cx="1951554" cy="2438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중국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o-KR" altLang="en-US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델비즈네고유한공사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416807" y="4787367"/>
            <a:ext cx="1864988" cy="26264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미국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DeltaTech-USA   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475401" y="5071434"/>
            <a:ext cx="1933289" cy="2272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싱가폴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IPI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포인트가 4개인 별 28"/>
          <p:cNvSpPr/>
          <p:nvPr/>
        </p:nvSpPr>
        <p:spPr>
          <a:xfrm>
            <a:off x="3427113" y="2833292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30" name="포인트가 4개인 별 29"/>
          <p:cNvSpPr/>
          <p:nvPr/>
        </p:nvSpPr>
        <p:spPr>
          <a:xfrm>
            <a:off x="1105949" y="3044309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31" name="포인트가 4개인 별 30"/>
          <p:cNvSpPr/>
          <p:nvPr/>
        </p:nvSpPr>
        <p:spPr>
          <a:xfrm>
            <a:off x="1243919" y="2833302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4995668" y="1684728"/>
            <a:ext cx="1854167" cy="1951027"/>
          </a:xfrm>
          <a:prstGeom prst="roundRect">
            <a:avLst>
              <a:gd name="adj" fmla="val 62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 dirty="0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6939778" y="1684728"/>
            <a:ext cx="1854167" cy="1951027"/>
          </a:xfrm>
          <a:prstGeom prst="roundRect">
            <a:avLst>
              <a:gd name="adj" fmla="val 62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 dirty="0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5011229" y="2072079"/>
            <a:ext cx="1854167" cy="1951027"/>
          </a:xfrm>
          <a:prstGeom prst="roundRect">
            <a:avLst>
              <a:gd name="adj" fmla="val 62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 dirty="0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6955339" y="2072079"/>
            <a:ext cx="1854167" cy="1951027"/>
          </a:xfrm>
          <a:prstGeom prst="roundRect">
            <a:avLst>
              <a:gd name="adj" fmla="val 62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5011228" y="2068621"/>
            <a:ext cx="1854167" cy="1951027"/>
          </a:xfrm>
          <a:prstGeom prst="roundRect">
            <a:avLst>
              <a:gd name="adj" fmla="val 62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 dirty="0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6955339" y="2066891"/>
            <a:ext cx="1854167" cy="1951026"/>
          </a:xfrm>
          <a:prstGeom prst="roundRect">
            <a:avLst>
              <a:gd name="adj" fmla="val 62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 dirty="0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5011228" y="2063434"/>
            <a:ext cx="1854167" cy="1963129"/>
          </a:xfrm>
          <a:prstGeom prst="roundRect">
            <a:avLst>
              <a:gd name="adj" fmla="val 62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4995666" y="1684728"/>
            <a:ext cx="3798277" cy="2553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9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국내 </a:t>
            </a:r>
            <a:r>
              <a:rPr lang="ko-KR" altLang="en-US" sz="129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사업화 네트워크</a:t>
            </a:r>
            <a:endParaRPr lang="ko-KR" altLang="en-US" sz="129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5006489" y="4154690"/>
            <a:ext cx="3798277" cy="2553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서울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델타텍 본부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(HQ)  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5009195" y="4417106"/>
            <a:ext cx="1922466" cy="2665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전주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델타텍 전북 지부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6931660" y="4425226"/>
            <a:ext cx="1875810" cy="2472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대구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앞선기술경영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연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 descr="File:Korea unified vertical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616523" cy="2496866"/>
          </a:xfrm>
          <a:prstGeom prst="rect">
            <a:avLst/>
          </a:prstGeom>
        </p:spPr>
      </p:pic>
      <p:sp>
        <p:nvSpPr>
          <p:cNvPr id="61" name="포인트가 4개인 별 60"/>
          <p:cNvSpPr/>
          <p:nvPr/>
        </p:nvSpPr>
        <p:spPr>
          <a:xfrm>
            <a:off x="6662689" y="2973969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62" name="포인트가 4개인 별 61"/>
          <p:cNvSpPr/>
          <p:nvPr/>
        </p:nvSpPr>
        <p:spPr>
          <a:xfrm>
            <a:off x="6598749" y="3438625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64" name="포인트가 4개인 별 63"/>
          <p:cNvSpPr/>
          <p:nvPr/>
        </p:nvSpPr>
        <p:spPr>
          <a:xfrm>
            <a:off x="7212609" y="3319267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65" name="모서리가 둥근 직사각형 64"/>
          <p:cNvSpPr/>
          <p:nvPr/>
        </p:nvSpPr>
        <p:spPr>
          <a:xfrm>
            <a:off x="2389457" y="5075698"/>
            <a:ext cx="1933289" cy="22725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스페인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델비즈네고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5666" y="5050014"/>
            <a:ext cx="3798277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※ </a:t>
            </a:r>
            <a:r>
              <a:rPr lang="ko-KR" altLang="en-US" sz="1200" dirty="0" smtClean="0"/>
              <a:t>㈜델타텍 관계회사</a:t>
            </a:r>
            <a:endParaRPr lang="ko-KR" altLang="en-US" sz="1200" dirty="0"/>
          </a:p>
        </p:txBody>
      </p:sp>
      <p:sp>
        <p:nvSpPr>
          <p:cNvPr id="39" name="타원 38"/>
          <p:cNvSpPr/>
          <p:nvPr/>
        </p:nvSpPr>
        <p:spPr>
          <a:xfrm>
            <a:off x="2843808" y="2716965"/>
            <a:ext cx="360040" cy="267825"/>
          </a:xfrm>
          <a:prstGeom prst="ellipse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611560" y="2852936"/>
            <a:ext cx="360040" cy="267825"/>
          </a:xfrm>
          <a:prstGeom prst="ellipse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1907704" y="2945151"/>
            <a:ext cx="360040" cy="267825"/>
          </a:xfrm>
          <a:prstGeom prst="ellipse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2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print"/>
          <a:srcRect l="17941" t="45774" r="46324" b="19542"/>
          <a:stretch/>
        </p:blipFill>
        <p:spPr>
          <a:xfrm>
            <a:off x="479734" y="1199704"/>
            <a:ext cx="8340738" cy="3957488"/>
          </a:xfrm>
          <a:prstGeom prst="rect">
            <a:avLst/>
          </a:prstGeom>
        </p:spPr>
      </p:pic>
      <p:sp>
        <p:nvSpPr>
          <p:cNvPr id="51" name="타원 50"/>
          <p:cNvSpPr/>
          <p:nvPr/>
        </p:nvSpPr>
        <p:spPr>
          <a:xfrm>
            <a:off x="1159251" y="2852936"/>
            <a:ext cx="360040" cy="2678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3275856" y="3212976"/>
            <a:ext cx="360040" cy="2678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5796136" y="2945151"/>
            <a:ext cx="360040" cy="2678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TextBox 82"/>
          <p:cNvSpPr txBox="1"/>
          <p:nvPr/>
        </p:nvSpPr>
        <p:spPr>
          <a:xfrm>
            <a:off x="343185" y="238493"/>
            <a:ext cx="3389915" cy="34810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sz="1662" b="1" dirty="0">
                <a:solidFill>
                  <a:schemeClr val="bg1"/>
                </a:solidFill>
              </a:rPr>
              <a:t>3</a:t>
            </a:r>
            <a:r>
              <a:rPr lang="en-US" altLang="ko-KR" sz="1662" b="1" dirty="0" smtClean="0">
                <a:solidFill>
                  <a:schemeClr val="bg1"/>
                </a:solidFill>
              </a:rPr>
              <a:t>. </a:t>
            </a:r>
            <a:r>
              <a:rPr lang="ko-KR" altLang="en-US" sz="1662" b="1" dirty="0">
                <a:solidFill>
                  <a:schemeClr val="bg1"/>
                </a:solidFill>
              </a:rPr>
              <a:t>사업화 네트워크</a:t>
            </a:r>
          </a:p>
        </p:txBody>
      </p:sp>
      <p:sp>
        <p:nvSpPr>
          <p:cNvPr id="12" name="포인트가 4개인 별 11"/>
          <p:cNvSpPr/>
          <p:nvPr/>
        </p:nvSpPr>
        <p:spPr>
          <a:xfrm>
            <a:off x="1339819" y="2917153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13" name="포인트가 4개인 별 12"/>
          <p:cNvSpPr/>
          <p:nvPr/>
        </p:nvSpPr>
        <p:spPr>
          <a:xfrm>
            <a:off x="1877946" y="3135694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14" name="포인트가 4개인 별 13"/>
          <p:cNvSpPr/>
          <p:nvPr/>
        </p:nvSpPr>
        <p:spPr>
          <a:xfrm>
            <a:off x="3428040" y="3272822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15" name="포인트가 4개인 별 14"/>
          <p:cNvSpPr/>
          <p:nvPr/>
        </p:nvSpPr>
        <p:spPr>
          <a:xfrm>
            <a:off x="1610352" y="2716965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16" name="포인트가 4개인 별 15"/>
          <p:cNvSpPr/>
          <p:nvPr/>
        </p:nvSpPr>
        <p:spPr>
          <a:xfrm>
            <a:off x="1764555" y="2684503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17" name="포인트가 4개인 별 16"/>
          <p:cNvSpPr/>
          <p:nvPr/>
        </p:nvSpPr>
        <p:spPr>
          <a:xfrm>
            <a:off x="5939116" y="3034421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18" name="포인트가 4개인 별 17"/>
          <p:cNvSpPr/>
          <p:nvPr/>
        </p:nvSpPr>
        <p:spPr>
          <a:xfrm>
            <a:off x="3077330" y="3861048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19" name="포인트가 4개인 별 18"/>
          <p:cNvSpPr/>
          <p:nvPr/>
        </p:nvSpPr>
        <p:spPr>
          <a:xfrm>
            <a:off x="1691511" y="2798129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20" name="포인트가 4개인 별 19"/>
          <p:cNvSpPr/>
          <p:nvPr/>
        </p:nvSpPr>
        <p:spPr>
          <a:xfrm>
            <a:off x="1618467" y="2936096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483519" y="5333922"/>
            <a:ext cx="2072257" cy="2379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남유럽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INNOGET  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포인트가 4개인 별 22"/>
          <p:cNvSpPr/>
          <p:nvPr/>
        </p:nvSpPr>
        <p:spPr>
          <a:xfrm>
            <a:off x="1702335" y="2646630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486225" y="5615810"/>
            <a:ext cx="1922466" cy="2665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이스라엘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SGT  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527906" y="5678035"/>
            <a:ext cx="1875810" cy="247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일본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JTG-Japan  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6372201" y="6054388"/>
            <a:ext cx="2372786" cy="3989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중국 지부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o-KR" altLang="en-US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델비즈네고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o-KR" altLang="en-US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월 예정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785114" y="6051688"/>
            <a:ext cx="2218933" cy="4016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미국 지부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DeltaTech-US LLC   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6870415" y="5720949"/>
            <a:ext cx="1933289" cy="227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싱가폴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IPI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포인트가 4개인 별 28"/>
          <p:cNvSpPr/>
          <p:nvPr/>
        </p:nvSpPr>
        <p:spPr>
          <a:xfrm>
            <a:off x="6731204" y="2907188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30" name="포인트가 4개인 별 29"/>
          <p:cNvSpPr/>
          <p:nvPr/>
        </p:nvSpPr>
        <p:spPr>
          <a:xfrm>
            <a:off x="1653640" y="3044309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31" name="포인트가 4개인 별 30"/>
          <p:cNvSpPr/>
          <p:nvPr/>
        </p:nvSpPr>
        <p:spPr>
          <a:xfrm>
            <a:off x="1791610" y="2833302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65" name="모서리가 둥근 직사각형 64"/>
          <p:cNvSpPr/>
          <p:nvPr/>
        </p:nvSpPr>
        <p:spPr>
          <a:xfrm>
            <a:off x="509011" y="6051688"/>
            <a:ext cx="1933289" cy="4016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스페인 지부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델비즈네고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포인트가 4개인 별 54"/>
          <p:cNvSpPr/>
          <p:nvPr/>
        </p:nvSpPr>
        <p:spPr>
          <a:xfrm>
            <a:off x="1907704" y="2852936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56" name="포인트가 4개인 별 55"/>
          <p:cNvSpPr/>
          <p:nvPr/>
        </p:nvSpPr>
        <p:spPr>
          <a:xfrm>
            <a:off x="1042572" y="2636912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57" name="포인트가 4개인 별 56"/>
          <p:cNvSpPr/>
          <p:nvPr/>
        </p:nvSpPr>
        <p:spPr>
          <a:xfrm>
            <a:off x="1106824" y="2771728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58" name="모서리가 둥근 직사각형 57"/>
          <p:cNvSpPr/>
          <p:nvPr/>
        </p:nvSpPr>
        <p:spPr>
          <a:xfrm>
            <a:off x="2850940" y="5312518"/>
            <a:ext cx="1799163" cy="286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동유럽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LCI/ AVI  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4860032" y="5331377"/>
            <a:ext cx="1944217" cy="2675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서</a:t>
            </a:r>
            <a:r>
              <a:rPr lang="ko-KR" altLang="en-US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유럽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TII 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E2A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TS/ SL  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7164288" y="5266178"/>
            <a:ext cx="1639416" cy="3138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북</a:t>
            </a:r>
            <a:r>
              <a:rPr lang="ko-KR" altLang="en-US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유럽</a:t>
            </a:r>
            <a:r>
              <a:rPr lang="en-US" altLang="ko-KR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ko-KR" sz="1108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Man   </a:t>
            </a:r>
            <a:endParaRPr lang="ko-KR" altLang="en-US" sz="11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포인트가 4개인 별 62"/>
          <p:cNvSpPr/>
          <p:nvPr/>
        </p:nvSpPr>
        <p:spPr>
          <a:xfrm>
            <a:off x="1402612" y="2523289"/>
            <a:ext cx="73044" cy="11362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</p:spTree>
    <p:extLst>
      <p:ext uri="{BB962C8B-B14F-4D97-AF65-F5344CB8AC3E}">
        <p14:creationId xmlns:p14="http://schemas.microsoft.com/office/powerpoint/2010/main" val="38605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표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99564"/>
              </p:ext>
            </p:extLst>
          </p:nvPr>
        </p:nvGraphicFramePr>
        <p:xfrm>
          <a:off x="718191" y="667458"/>
          <a:ext cx="7976271" cy="597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연도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연혁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2020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HexaFair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社 대행사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가상전시회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(Virtual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Tradeshow) </a:t>
                      </a:r>
                      <a:r>
                        <a:rPr lang="ko-KR" altLang="en-US" sz="1000" b="1" baseline="0" dirty="0" smtClean="0">
                          <a:latin typeface="+mn-ea"/>
                          <a:ea typeface="+mn-ea"/>
                        </a:rPr>
                        <a:t>솔루션 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  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Demo </a:t>
                      </a:r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가능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886214343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2020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에너지기술 사업하 컨설팅 기관 선정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KETEP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814800618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2020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환경기술사업화 컨설팅 기관 선정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KEITI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416237005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2019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IP 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컨설팅 기관 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POOL 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등록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KISTA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67669905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2019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수출바우처 수행기관 선정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중소벤치진흥공단</a:t>
                      </a:r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(KASME)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2884438736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2019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유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델비즈네고 스페인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설립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합작법인 </a:t>
                      </a:r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법인장</a:t>
                      </a:r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박지혜</a:t>
                      </a:r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2019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㈜엠투 설립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관계회사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합작법인</a:t>
                      </a:r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대표</a:t>
                      </a:r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정현</a:t>
                      </a:r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):</a:t>
                      </a:r>
                      <a:r>
                        <a:rPr lang="en-US" altLang="ko-KR" sz="1000" b="0" baseline="0" dirty="0" smtClean="0">
                          <a:latin typeface="+mn-ea"/>
                          <a:ea typeface="+mn-ea"/>
                        </a:rPr>
                        <a:t> 3</a:t>
                      </a:r>
                      <a:r>
                        <a:rPr lang="ko-KR" altLang="en-US" sz="1000" b="0" baseline="0" dirty="0" smtClean="0">
                          <a:latin typeface="+mn-ea"/>
                          <a:ea typeface="+mn-ea"/>
                        </a:rPr>
                        <a:t>대 주주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2451298656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2018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B2B 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상담예약시스템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(B2P)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 개발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B2B </a:t>
                      </a:r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상담회 활용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2016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기술사업화 전문회사 지정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산업통상자원부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2015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TII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Korea Chapter </a:t>
                      </a:r>
                      <a:r>
                        <a:rPr lang="ko-KR" altLang="en-US" sz="1000" b="1" baseline="0" dirty="0" smtClean="0">
                          <a:latin typeface="+mn-ea"/>
                          <a:ea typeface="+mn-ea"/>
                        </a:rPr>
                        <a:t>지정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b="1" baseline="0" dirty="0" smtClean="0">
                          <a:latin typeface="+mn-ea"/>
                          <a:ea typeface="+mn-ea"/>
                        </a:rPr>
                        <a:t>유럽 기술사업화 협회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한국 대행기관 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2015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Hi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Seoul Brand </a:t>
                      </a:r>
                      <a:r>
                        <a:rPr lang="ko-KR" altLang="en-US" sz="1000" b="1" baseline="0" dirty="0" smtClean="0">
                          <a:latin typeface="+mn-ea"/>
                          <a:ea typeface="+mn-ea"/>
                        </a:rPr>
                        <a:t>기업 선정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서울산업진흥원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2014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국토교통기술사업화지원사업 수행기관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국토교통과학기술진흥원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2014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ICT 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해외진출 컨설팅 수행기관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인터넷진흥원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2013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BI 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사업화 지원기관 위촉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산업통상자원부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2012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㈜비즈네고 설립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자회사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2012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사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한국기술거래기관협회 회장사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現 한국</a:t>
                      </a:r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BI</a:t>
                      </a:r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사업화협회 </a:t>
                      </a:r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(KABIT)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2012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해외민간네트워크 활용사업 사업자 선정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중소기업진흥공단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2009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Enterprise Europe Network 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사업자 선정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산업통산자원부</a:t>
                      </a:r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/ EU </a:t>
                      </a:r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집행</a:t>
                      </a:r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위</a:t>
                      </a:r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2008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연구개발서비스업 인증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과학기술부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2005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기술거래기관 지정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지식경제부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2003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PAS 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개발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특허자산실사시스템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국내 최초 특허자산관리 시스템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2003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기업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DB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마케팅시스템 개발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2002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TIP 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개발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가치평가시스템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국내 최초 기술평가시스템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2000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㈜델타텍코리아 설립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美 </a:t>
                      </a:r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DTI</a:t>
                      </a:r>
                      <a:r>
                        <a:rPr lang="en-US" altLang="ko-KR" sz="1000" b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dirty="0" smtClean="0">
                          <a:latin typeface="+mn-ea"/>
                          <a:ea typeface="+mn-ea"/>
                        </a:rPr>
                        <a:t>한국법인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343185" y="238493"/>
            <a:ext cx="3389915" cy="34810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sz="1662" b="1" dirty="0">
                <a:solidFill>
                  <a:schemeClr val="bg1"/>
                </a:solidFill>
              </a:rPr>
              <a:t>4</a:t>
            </a:r>
            <a:r>
              <a:rPr lang="en-US" altLang="ko-KR" sz="1662" b="1" dirty="0" smtClean="0">
                <a:solidFill>
                  <a:schemeClr val="bg1"/>
                </a:solidFill>
              </a:rPr>
              <a:t>. </a:t>
            </a:r>
            <a:r>
              <a:rPr lang="ko-KR" altLang="en-US" sz="1662" b="1" dirty="0">
                <a:solidFill>
                  <a:schemeClr val="bg1"/>
                </a:solidFill>
              </a:rPr>
              <a:t>회사 연혁</a:t>
            </a:r>
          </a:p>
        </p:txBody>
      </p:sp>
    </p:spTree>
    <p:extLst>
      <p:ext uri="{BB962C8B-B14F-4D97-AF65-F5344CB8AC3E}">
        <p14:creationId xmlns:p14="http://schemas.microsoft.com/office/powerpoint/2010/main" val="33487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D:\회사일반\회사로고\JPG\DTK 마크(12.6)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80" y="2436362"/>
            <a:ext cx="2268252" cy="2160240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190325" y="4596602"/>
            <a:ext cx="1835728" cy="5078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50" b="1" dirty="0">
                <a:solidFill>
                  <a:schemeClr val="bg1"/>
                </a:solidFill>
              </a:rPr>
              <a:t>Digital Transformation 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2672777" y="2161069"/>
          <a:ext cx="5726576" cy="343567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01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20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</a:rPr>
                        <a:t>지재권 명칭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277" marR="31277" marT="8647" marB="864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</a:rPr>
                        <a:t>등록일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277" marR="31277" marT="8647" marB="864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</a:rPr>
                        <a:t>등록번호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277" marR="31277" marT="8647" marB="864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(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시제품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)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시장검증 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시스템 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(POM)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Arial Unicode MS" panose="020B0604020202020204" pitchFamily="50" charset="-127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2019.03.08.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C-2019-006-486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맑은 고딕" panose="020B0503020000020004" pitchFamily="50" charset="-127"/>
                        </a:rPr>
                        <a:t>(2Bpartner)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투비파트너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2016.10.21.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C-2016-024-880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비즈협상마법사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(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시작품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)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Arial Unicode MS" panose="020B0604020202020204" pitchFamily="50" charset="-127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2013.01.18.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C-2013-001-422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5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맑은 고딕" panose="020B0503020000020004" pitchFamily="50" charset="-127"/>
                        </a:rPr>
                        <a:t>B2B 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비즈니스 상담 파트너링 시스템 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맑은 고딕" panose="020B0503020000020004" pitchFamily="50" charset="-127"/>
                        </a:rPr>
                        <a:t>(2bpartner)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2012.05.22.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C-2012-010-253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웹기반 기술가치평가시스템 </a:t>
                      </a: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(TIPma)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Arial Unicode MS" panose="020B0604020202020204" pitchFamily="50" charset="-127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2012.05.17.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C-2012-009-889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특허자산실사시스템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(PAS)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Arial Unicode MS" panose="020B0604020202020204" pitchFamily="50" charset="-127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2007.01.19.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2007-01-159-00358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협상전략지원시스템</a:t>
                      </a: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(NegoPro)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Arial Unicode MS" panose="020B0604020202020204" pitchFamily="50" charset="-127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2007.01.19.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2007-01-159-00356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맑은 고딕" panose="020B0503020000020004" pitchFamily="50" charset="-127"/>
                        </a:rPr>
                        <a:t>IPPLAZA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（아이피플라자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맑은 고딕" panose="020B0503020000020004" pitchFamily="50" charset="-127"/>
                        </a:rPr>
                        <a:t>):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맑은 고딕" panose="020B0503020000020004" pitchFamily="50" charset="-127"/>
                        </a:rPr>
                        <a:t>온라인 기술시장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2006.01.01.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C-2016-024-879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저작권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특허자산실사시스템 </a:t>
                      </a:r>
                      <a:r>
                        <a:rPr lang="en-US" altLang="ko-K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맑은 고딕" panose="020B0503020000020004" pitchFamily="50" charset="-127"/>
                        </a:rPr>
                        <a:t>Ver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맑은 고딕" panose="020B0503020000020004" pitchFamily="50" charset="-127"/>
                        </a:rPr>
                        <a:t> 1.0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2003.11.07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2003-01-11-5524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맑은 고딕" panose="020B0503020000020004" pitchFamily="50" charset="-127"/>
                        </a:rPr>
                        <a:t>R&amp;D/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 Unicode MS" panose="020B0604020202020204" pitchFamily="50" charset="-127"/>
                        </a:rPr>
                        <a:t>기술투자가치평가솔루션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맑은 고딕" panose="020B0503020000020004" pitchFamily="50" charset="-127"/>
                        </a:rPr>
                        <a:t>TIP（Technology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맑은 고딕" panose="020B0503020000020004" pitchFamily="50" charset="-127"/>
                        </a:rPr>
                        <a:t> Investment Plus)?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맑은 고딕" panose="020B0503020000020004" pitchFamily="50" charset="-127"/>
                        </a:rPr>
                        <a:t>Ver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맑은 고딕" panose="020B0503020000020004" pitchFamily="50" charset="-127"/>
                        </a:rPr>
                        <a:t> 1.0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2002.08.16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2002-01-11-4844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모서리가 둥근 직사각형 3"/>
          <p:cNvSpPr/>
          <p:nvPr/>
        </p:nvSpPr>
        <p:spPr>
          <a:xfrm>
            <a:off x="2672777" y="1792432"/>
            <a:ext cx="5726576" cy="36863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b="1" dirty="0">
                <a:solidFill>
                  <a:schemeClr val="bg1"/>
                </a:solidFill>
              </a:rPr>
              <a:t>SW </a:t>
            </a:r>
            <a:r>
              <a:rPr lang="ko-KR" altLang="en-US" sz="1350" b="1" dirty="0">
                <a:solidFill>
                  <a:schemeClr val="bg1"/>
                </a:solidFill>
              </a:rPr>
              <a:t>프로그램 개발 실적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185" y="238493"/>
            <a:ext cx="3389915" cy="34810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sz="1662" b="1" dirty="0">
                <a:solidFill>
                  <a:schemeClr val="bg1"/>
                </a:solidFill>
              </a:rPr>
              <a:t>5</a:t>
            </a:r>
            <a:r>
              <a:rPr lang="en-US" altLang="ko-KR" sz="1662" b="1" dirty="0" smtClean="0">
                <a:solidFill>
                  <a:schemeClr val="bg1"/>
                </a:solidFill>
              </a:rPr>
              <a:t>. SW </a:t>
            </a:r>
            <a:r>
              <a:rPr lang="ko-KR" altLang="en-US" sz="1662" b="1" dirty="0" smtClean="0">
                <a:solidFill>
                  <a:schemeClr val="bg1"/>
                </a:solidFill>
              </a:rPr>
              <a:t>개발</a:t>
            </a:r>
            <a:endParaRPr lang="ko-KR" altLang="en-US" sz="1662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번호 개체 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78273D-D148-43DC-90EC-F52A38E50020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3" name="모서리가 둥근 직사각형 2"/>
          <p:cNvSpPr/>
          <p:nvPr/>
        </p:nvSpPr>
        <p:spPr>
          <a:xfrm>
            <a:off x="3563888" y="1196752"/>
            <a:ext cx="1944216" cy="36004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Project Lab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403648" y="3789040"/>
            <a:ext cx="1944216" cy="36004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TT 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자문단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724128" y="3789040"/>
            <a:ext cx="1944216" cy="36004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BM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 자문단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9216" y="-27383"/>
            <a:ext cx="3672408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6</a:t>
            </a:r>
            <a:r>
              <a:rPr lang="en-US" altLang="ko-KR" b="1" dirty="0" smtClean="0">
                <a:solidFill>
                  <a:schemeClr val="bg1"/>
                </a:solidFill>
              </a:rPr>
              <a:t>. Organizational Chart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79912" y="1628800"/>
            <a:ext cx="1584176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이 승 호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779912" y="1957844"/>
            <a:ext cx="1584176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이 영 찬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779912" y="2284621"/>
            <a:ext cx="1584176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박 민 호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547664" y="4213339"/>
            <a:ext cx="1584176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최 병 욱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547664" y="4542383"/>
            <a:ext cx="1584176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장 내 광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899140" y="4221088"/>
            <a:ext cx="1584176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류 재 한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899140" y="4550132"/>
            <a:ext cx="1584176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이 재 영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906889" y="4884658"/>
            <a:ext cx="1584176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신 동 일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547664" y="4869160"/>
            <a:ext cx="1584176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최 병 길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12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11075</TotalTime>
  <Words>1139</Words>
  <Application>Microsoft Office PowerPoint</Application>
  <PresentationFormat>화면 슬라이드 쇼(4:3)</PresentationFormat>
  <Paragraphs>332</Paragraphs>
  <Slides>16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Adobe Caslon Pro Bold</vt:lpstr>
      <vt:lpstr>Arial Unicode MS</vt:lpstr>
      <vt:lpstr>굴림</vt:lpstr>
      <vt:lpstr>굴림체</vt:lpstr>
      <vt:lpstr>나눔고딕</vt:lpstr>
      <vt:lpstr>맑은 고딕</vt:lpstr>
      <vt:lpstr>Arial</vt:lpstr>
      <vt:lpstr>Arial Black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hoslee</dc:creator>
  <cp:lastModifiedBy>Windows User</cp:lastModifiedBy>
  <cp:revision>581</cp:revision>
  <dcterms:created xsi:type="dcterms:W3CDTF">2018-06-30T10:27:23Z</dcterms:created>
  <dcterms:modified xsi:type="dcterms:W3CDTF">2020-07-06T01:04:24Z</dcterms:modified>
</cp:coreProperties>
</file>